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Lst>
  <p:notesMasterIdLst>
    <p:notesMasterId r:id="rId20"/>
  </p:notesMasterIdLst>
  <p:sldIdLst>
    <p:sldId id="289" r:id="rId2"/>
    <p:sldId id="262" r:id="rId3"/>
    <p:sldId id="303" r:id="rId4"/>
    <p:sldId id="291" r:id="rId5"/>
    <p:sldId id="295" r:id="rId6"/>
    <p:sldId id="296" r:id="rId7"/>
    <p:sldId id="292" r:id="rId8"/>
    <p:sldId id="294" r:id="rId9"/>
    <p:sldId id="299" r:id="rId10"/>
    <p:sldId id="297" r:id="rId11"/>
    <p:sldId id="298" r:id="rId12"/>
    <p:sldId id="279" r:id="rId13"/>
    <p:sldId id="290" r:id="rId14"/>
    <p:sldId id="263" r:id="rId15"/>
    <p:sldId id="300" r:id="rId16"/>
    <p:sldId id="301" r:id="rId17"/>
    <p:sldId id="302" r:id="rId18"/>
    <p:sldId id="264" r:id="rId19"/>
  </p:sldIdLst>
  <p:sldSz cx="9144000" cy="6858000" type="screen4x3"/>
  <p:notesSz cx="6858000" cy="9144000"/>
  <p:embeddedFontLst>
    <p:embeddedFont>
      <p:font typeface="Tahoma" pitchFamily="34" charset="0"/>
      <p:regular r:id="rId21"/>
      <p:bold r:id="rId22"/>
    </p:embeddedFont>
    <p:embeddedFont>
      <p:font typeface="Berlin Sans FB Demi" pitchFamily="34" charset="0"/>
      <p:bold r:id="rId23"/>
    </p:embeddedFont>
    <p:embeddedFont>
      <p:font typeface="Calibri" pitchFamily="34" charset="0"/>
      <p:regular r:id="rId24"/>
      <p:bold r:id="rId25"/>
      <p:italic r:id="rId26"/>
      <p:boldItalic r:id="rId27"/>
    </p:embeddedFont>
    <p:embeddedFont>
      <p:font typeface="Aharoni" pitchFamily="2" charset="-79"/>
      <p:bold r:id="rId28"/>
    </p:embeddedFont>
    <p:embeddedFont>
      <p:font typeface="Arial Black" pitchFamily="34" charset="0"/>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66"/>
    <a:srgbClr val="333399"/>
    <a:srgbClr val="FF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14" autoAdjust="0"/>
  </p:normalViewPr>
  <p:slideViewPr>
    <p:cSldViewPr>
      <p:cViewPr varScale="1">
        <p:scale>
          <a:sx n="53" d="100"/>
          <a:sy n="53" d="100"/>
        </p:scale>
        <p:origin x="-12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CE2F6-A6AA-41E3-A7A7-4FC88C55603E}" type="datetimeFigureOut">
              <a:rPr lang="en-US" smtClean="0"/>
              <a:t>6/15/2013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86394-4BFC-46DF-91BF-31E289387C00}" type="slidenum">
              <a:rPr lang="en-US" smtClean="0"/>
              <a:t>‹#›</a:t>
            </a:fld>
            <a:endParaRPr lang="en-US"/>
          </a:p>
        </p:txBody>
      </p:sp>
    </p:spTree>
    <p:extLst>
      <p:ext uri="{BB962C8B-B14F-4D97-AF65-F5344CB8AC3E}">
        <p14:creationId xmlns:p14="http://schemas.microsoft.com/office/powerpoint/2010/main" val="230242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1</a:t>
            </a:fld>
            <a:endParaRPr lang="en-US"/>
          </a:p>
        </p:txBody>
      </p:sp>
    </p:spTree>
    <p:extLst>
      <p:ext uri="{BB962C8B-B14F-4D97-AF65-F5344CB8AC3E}">
        <p14:creationId xmlns:p14="http://schemas.microsoft.com/office/powerpoint/2010/main" val="419044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this sign because</a:t>
            </a:r>
            <a:r>
              <a:rPr lang="en-US" baseline="0" dirty="0" smtClean="0"/>
              <a:t> it teaches boundaries and limits. Children need boundaries! When one ventures into this area, there is no bail out. Danger is present. Enter at your own risk. Likewise, parents ought to define boundaries for their children and allow them to exercise freewill in controlled settings allowing the consequences come. Do not bail them out of the problems they encounter. There are usually no storm drains for those rebelling against life’s storms and floods. </a:t>
            </a:r>
          </a:p>
          <a:p>
            <a:endParaRPr lang="en-US" baseline="0" dirty="0" smtClean="0"/>
          </a:p>
          <a:p>
            <a:r>
              <a:rPr lang="en-US" baseline="0" dirty="0" smtClean="0"/>
              <a:t>Our children are to know there is a defined time to eat and if they refuse to eat at those times, then they can go hungry until the next meal.  When dinner is over, it is over. </a:t>
            </a:r>
          </a:p>
          <a:p>
            <a:endParaRPr lang="en-US" baseline="0" dirty="0" smtClean="0"/>
          </a:p>
          <a:p>
            <a:r>
              <a:rPr lang="en-US" baseline="0" dirty="0" smtClean="0"/>
              <a:t>Our children are also to know that when they grow up and if they violate the law of the land, I will not come down and bail them out of jail. I will not pay their fines. I will not compensate for their failures. Reality does not compensate for mine. There is no “escape” key or “delete,” “rewind,” or “restart” button in life that erases all of our failures and the same is true with my parenting style. We ought to rather learn from the failures so that we won’t commit greater ones. A child learning to walk needs to fall so that he can learn respect the law of gravity.</a:t>
            </a:r>
          </a:p>
          <a:p>
            <a:endParaRPr lang="en-US" baseline="0" dirty="0" smtClean="0"/>
          </a:p>
          <a:p>
            <a:r>
              <a:rPr lang="en-US" baseline="0" dirty="0" smtClean="0"/>
              <a:t>Too often we as parents want to focus on the unhappy state of our children during adversity. The Bible is teaching that we need to chasten while there is hope and not lack in it so that we are responsible for his reckless and untimely death (Prov. 19:18), “Discipline your son while there is still hope. Do not be the one responsible for his death” (</a:t>
            </a:r>
            <a:r>
              <a:rPr lang="en-US" baseline="0" dirty="0" err="1" smtClean="0"/>
              <a:t>GWV</a:t>
            </a:r>
            <a:r>
              <a:rPr lang="en-US" baseline="0" dirty="0" smtClean="0"/>
              <a:t>).</a:t>
            </a:r>
          </a:p>
        </p:txBody>
      </p:sp>
      <p:sp>
        <p:nvSpPr>
          <p:cNvPr id="4" name="Slide Number Placeholder 3"/>
          <p:cNvSpPr>
            <a:spLocks noGrp="1"/>
          </p:cNvSpPr>
          <p:nvPr>
            <p:ph type="sldNum" sz="quarter" idx="10"/>
          </p:nvPr>
        </p:nvSpPr>
        <p:spPr/>
        <p:txBody>
          <a:bodyPr/>
          <a:lstStyle/>
          <a:p>
            <a:fld id="{87486394-4BFC-46DF-91BF-31E289387C00}" type="slidenum">
              <a:rPr lang="en-US" smtClean="0"/>
              <a:t>10</a:t>
            </a:fld>
            <a:endParaRPr lang="en-US"/>
          </a:p>
        </p:txBody>
      </p:sp>
    </p:spTree>
    <p:extLst>
      <p:ext uri="{BB962C8B-B14F-4D97-AF65-F5344CB8AC3E}">
        <p14:creationId xmlns:p14="http://schemas.microsoft.com/office/powerpoint/2010/main" val="67592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a:t>
            </a:r>
            <a:r>
              <a:rPr lang="en-US" baseline="0" dirty="0" smtClean="0"/>
              <a:t> accountability. When you are at a park or family outing, and your child acts up and you warn him to listen or we are going home. If you warn him and he continues to act up and you continue to stay, you enforce that your word means nothing. If you follow through and begin to pack things up and leave, then you make him encounter accountability. He may be angry and may fuss but you are enforcing obedience and good behavior. Further, if there are siblings, then he begins to feel “accountability” to his brothers or sisters because they had to leave what was fun due to his rotten behavior. It is a great parenting moment when parents actually have the gumption to follow through.</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11</a:t>
            </a:fld>
            <a:endParaRPr lang="en-US"/>
          </a:p>
        </p:txBody>
      </p:sp>
    </p:spTree>
    <p:extLst>
      <p:ext uri="{BB962C8B-B14F-4D97-AF65-F5344CB8AC3E}">
        <p14:creationId xmlns:p14="http://schemas.microsoft.com/office/powerpoint/2010/main" val="67592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this is where the wishbone versus the backbone parenting style comes in.</a:t>
            </a:r>
          </a:p>
          <a:p>
            <a:endParaRPr lang="en-US" baseline="0" dirty="0" smtClean="0"/>
          </a:p>
          <a:p>
            <a:r>
              <a:rPr lang="en-US" baseline="0" dirty="0" smtClean="0"/>
              <a:t>RE: “little corrective discipline,” Discipline should become more stern the longer the problem persists (Prov. 15:10;  Deut. 21:18-21)</a:t>
            </a:r>
          </a:p>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13</a:t>
            </a:fld>
            <a:endParaRPr lang="en-US"/>
          </a:p>
        </p:txBody>
      </p:sp>
    </p:spTree>
    <p:extLst>
      <p:ext uri="{BB962C8B-B14F-4D97-AF65-F5344CB8AC3E}">
        <p14:creationId xmlns:p14="http://schemas.microsoft.com/office/powerpoint/2010/main" val="164075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t>15</a:t>
            </a:fld>
            <a:endParaRPr lang="en-US"/>
          </a:p>
        </p:txBody>
      </p:sp>
    </p:spTree>
    <p:extLst>
      <p:ext uri="{BB962C8B-B14F-4D97-AF65-F5344CB8AC3E}">
        <p14:creationId xmlns:p14="http://schemas.microsoft.com/office/powerpoint/2010/main" val="326483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t>16</a:t>
            </a:fld>
            <a:endParaRPr lang="en-US"/>
          </a:p>
        </p:txBody>
      </p:sp>
    </p:spTree>
    <p:extLst>
      <p:ext uri="{BB962C8B-B14F-4D97-AF65-F5344CB8AC3E}">
        <p14:creationId xmlns:p14="http://schemas.microsoft.com/office/powerpoint/2010/main" val="326483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t>17</a:t>
            </a:fld>
            <a:endParaRPr lang="en-US"/>
          </a:p>
        </p:txBody>
      </p:sp>
    </p:spTree>
    <p:extLst>
      <p:ext uri="{BB962C8B-B14F-4D97-AF65-F5344CB8AC3E}">
        <p14:creationId xmlns:p14="http://schemas.microsoft.com/office/powerpoint/2010/main" val="326483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the reason why young people leave the church may be complex or simple. But these are some reason that</a:t>
            </a:r>
            <a:r>
              <a:rPr lang="en-US" baseline="0" dirty="0" smtClean="0"/>
              <a:t> no doubt effect the faithfulness of the youth and consequently have an effect on the future state of the church.</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18</a:t>
            </a:fld>
            <a:endParaRPr lang="en-US"/>
          </a:p>
        </p:txBody>
      </p:sp>
    </p:spTree>
    <p:extLst>
      <p:ext uri="{BB962C8B-B14F-4D97-AF65-F5344CB8AC3E}">
        <p14:creationId xmlns:p14="http://schemas.microsoft.com/office/powerpoint/2010/main" val="20737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distinguished from the “poor example</a:t>
            </a:r>
            <a:r>
              <a:rPr lang="en-US" baseline="0" dirty="0" smtClean="0"/>
              <a:t> of the parents” that we spoke about two weeks ago but is related to what parents tolerate. LAXITY IN THE HOME PROMOTES LAXITY IN THE CHURCH! In the previous point we spoke of their example, how they are ambitious toward worldly goals but then lacking and are filled with excuses regarding spiritual endeavors (worship, study, etc.). The excuses they make to not come to services, for example, they would never make to not go to work.</a:t>
            </a:r>
          </a:p>
          <a:p>
            <a:endParaRPr lang="en-US" baseline="0" dirty="0" smtClean="0"/>
          </a:p>
          <a:p>
            <a:r>
              <a:rPr lang="en-US" baseline="0" dirty="0" smtClean="0"/>
              <a:t>But this point is dealing with the toleration of the parents. The lack of accountability, answerability and responsibility that they require of their children. Some parents are quick to overlook the faults of their children. They might clearly see the faults in others, but not in their children. They are quick to excuse them and make excuses for them. Hence they have weak or lax standards for them. </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2</a:t>
            </a:fld>
            <a:endParaRPr lang="en-US"/>
          </a:p>
        </p:txBody>
      </p:sp>
    </p:spTree>
    <p:extLst>
      <p:ext uri="{BB962C8B-B14F-4D97-AF65-F5344CB8AC3E}">
        <p14:creationId xmlns:p14="http://schemas.microsoft.com/office/powerpoint/2010/main" val="215621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Wishbones</a:t>
            </a:r>
            <a:r>
              <a:rPr lang="en-US" baseline="0" dirty="0" smtClean="0"/>
              <a:t> can snap under pressure. </a:t>
            </a:r>
            <a:r>
              <a:rPr lang="en-US" dirty="0" smtClean="0"/>
              <a:t>Essentially</a:t>
            </a:r>
            <a:r>
              <a:rPr lang="en-US" baseline="0" dirty="0" smtClean="0"/>
              <a:t> the spinal column or “backbone” as we may sometimes refer to it has the function of providing m</a:t>
            </a:r>
            <a:r>
              <a:rPr lang="en-US" sz="1200" b="0" i="0" kern="1200" dirty="0" smtClean="0">
                <a:solidFill>
                  <a:schemeClr val="tx1"/>
                </a:solidFill>
                <a:effectLst/>
                <a:latin typeface="+mn-lt"/>
                <a:ea typeface="+mn-ea"/>
                <a:cs typeface="+mn-cs"/>
              </a:rPr>
              <a:t>ovement, protection of the spinal</a:t>
            </a:r>
            <a:r>
              <a:rPr lang="en-US" sz="1200" b="0" i="0" kern="1200" baseline="0" dirty="0" smtClean="0">
                <a:solidFill>
                  <a:schemeClr val="tx1"/>
                </a:solidFill>
                <a:effectLst/>
                <a:latin typeface="+mn-lt"/>
                <a:ea typeface="+mn-ea"/>
                <a:cs typeface="+mn-cs"/>
              </a:rPr>
              <a:t> cord</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balance, shock absorption and essentially a rigid upright</a:t>
            </a:r>
            <a:r>
              <a:rPr lang="en-US" sz="1200" b="0" i="0" kern="1200" baseline="0" dirty="0" smtClean="0">
                <a:solidFill>
                  <a:schemeClr val="tx1"/>
                </a:solidFill>
                <a:effectLst/>
                <a:latin typeface="+mn-lt"/>
                <a:ea typeface="+mn-ea"/>
                <a:cs typeface="+mn-cs"/>
              </a:rPr>
              <a:t> posture.  Having children will stress your will and prove your parenting to be either that of a wishbone that breaks under pressure, or a backbone, that, continues to stand tall, absorbing stress, and leading your children in paths that are upright.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wishbone parent argues with children about what to eat and then hopes the child will just do the right thing. If the child doesn’t do the right thing, then when he is hungry later the wishbone yields to his wishes of having dessert.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wishbone parent argues with children to pick up their room and clean up their mess but then ends up being the maid in cleaning up their mess and picking up their room.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wishbone parent argues with their children about going to dances and then leaves it up to the child to make up his mind without any consequences.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wishbone parent argues with his daughter about the low cut dress she chose to wear but then lets her wear it anyway.  The backbone parent lets her wear the dress in her room and when she comes out she better be properly clothed.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wishbone parent argues with his child about drinking but then doesn’t enforce any penalty. The backbone parent instructs his child about the view of God on drinking and the dangers of it in our culture and then punishes him if he ever engages in it. What type of bones are in your parenting?</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3</a:t>
            </a:fld>
            <a:endParaRPr lang="en-US"/>
          </a:p>
        </p:txBody>
      </p:sp>
    </p:spTree>
    <p:extLst>
      <p:ext uri="{BB962C8B-B14F-4D97-AF65-F5344CB8AC3E}">
        <p14:creationId xmlns:p14="http://schemas.microsoft.com/office/powerpoint/2010/main" val="2600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CONTROL,</a:t>
            </a:r>
            <a:r>
              <a:rPr lang="en-US" baseline="0" dirty="0" smtClean="0"/>
              <a:t> </a:t>
            </a:r>
            <a:r>
              <a:rPr lang="en-US" dirty="0" smtClean="0"/>
              <a:t>When a child throws a temper tantrum</a:t>
            </a:r>
            <a:r>
              <a:rPr lang="en-US" baseline="0" dirty="0" smtClean="0"/>
              <a:t> in a the store and the mother pacifies the child with some candy, she has reinforced the outburst. The child learns to control the parent in those situations. </a:t>
            </a:r>
          </a:p>
          <a:p>
            <a:endParaRPr lang="en-US" baseline="0" dirty="0" smtClean="0"/>
          </a:p>
          <a:p>
            <a:r>
              <a:rPr lang="en-US" baseline="0" dirty="0" smtClean="0"/>
              <a:t>When a child wants something and the parent says “no.” Then the child continues to nag and whine which is followed up with giving the child what he/she wanted, then the parent has reinforced the nagging and whining. Hence the child nags and whines to control the parent.</a:t>
            </a:r>
          </a:p>
          <a:p>
            <a:r>
              <a:rPr lang="en-US" baseline="0" dirty="0" smtClean="0"/>
              <a:t>When the child eats very little supper because he doesn’t like it and then is able to have dessert latter, he learns that he doesn’t have to eat supper if it is something he doesn’t like because he can always have that tasty dessert later. If he persists in this long enough, he will train his mother to be the equivalent of a restaurant server who will ask him what he wants for supper.</a:t>
            </a:r>
          </a:p>
          <a:p>
            <a:endParaRPr lang="en-US" baseline="0" dirty="0" smtClean="0"/>
          </a:p>
          <a:p>
            <a:r>
              <a:rPr lang="en-US" baseline="0" dirty="0" smtClean="0"/>
              <a:t>Discipline is the key. Alpha dogs know how to control the pack and parents need to assert their control over children and particularly, the father needs to rule his house well. </a:t>
            </a:r>
          </a:p>
        </p:txBody>
      </p:sp>
      <p:sp>
        <p:nvSpPr>
          <p:cNvPr id="4" name="Slide Number Placeholder 3"/>
          <p:cNvSpPr>
            <a:spLocks noGrp="1"/>
          </p:cNvSpPr>
          <p:nvPr>
            <p:ph type="sldNum" sz="quarter" idx="10"/>
          </p:nvPr>
        </p:nvSpPr>
        <p:spPr/>
        <p:txBody>
          <a:bodyPr/>
          <a:lstStyle/>
          <a:p>
            <a:fld id="{87486394-4BFC-46DF-91BF-31E289387C00}" type="slidenum">
              <a:rPr lang="en-US" smtClean="0"/>
              <a:t>4</a:t>
            </a:fld>
            <a:endParaRPr lang="en-US"/>
          </a:p>
        </p:txBody>
      </p:sp>
    </p:spTree>
    <p:extLst>
      <p:ext uri="{BB962C8B-B14F-4D97-AF65-F5344CB8AC3E}">
        <p14:creationId xmlns:p14="http://schemas.microsoft.com/office/powerpoint/2010/main" val="326483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undisciplined parent can naturally have undisciplined children.  They more you given in to your desire for instant gratification the more undisciplined you are. The more you give in to your child’s instant gratification the more undisciplined he/she becomes.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Unknowingly, parents who always give into their children are not training their children regarding reality and they are unknowingly training their children to not love God.</a:t>
            </a:r>
          </a:p>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5</a:t>
            </a:fld>
            <a:endParaRPr lang="en-US"/>
          </a:p>
        </p:txBody>
      </p:sp>
    </p:spTree>
    <p:extLst>
      <p:ext uri="{BB962C8B-B14F-4D97-AF65-F5344CB8AC3E}">
        <p14:creationId xmlns:p14="http://schemas.microsoft.com/office/powerpoint/2010/main" val="310178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COSTS,</a:t>
            </a:r>
            <a:r>
              <a:rPr lang="en-US" baseline="0" dirty="0" smtClean="0"/>
              <a:t> </a:t>
            </a:r>
            <a:r>
              <a:rPr lang="en-US" dirty="0" smtClean="0"/>
              <a:t>Parents</a:t>
            </a:r>
            <a:r>
              <a:rPr lang="en-US" baseline="0" dirty="0" smtClean="0"/>
              <a:t> ought to seek as early as possible to train their children to measure the cost of their actions. What is the cost of not listening to me? </a:t>
            </a:r>
          </a:p>
          <a:p>
            <a:endParaRPr lang="en-US" baseline="0" dirty="0" smtClean="0"/>
          </a:p>
          <a:p>
            <a:r>
              <a:rPr lang="en-US" baseline="0" dirty="0" smtClean="0"/>
              <a:t>What is the cost of not eating your supper? What is the cost of misbehaving in the store? What is the cost of fighting with your siblings? What is the cost of listening to your friends rather than God? What is the cost of pursuing this sport or job? What is the cost of not coming to worship? What is the cost of driving too fast or getting home to late? 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6</a:t>
            </a:fld>
            <a:endParaRPr lang="en-US"/>
          </a:p>
        </p:txBody>
      </p:sp>
    </p:spTree>
    <p:extLst>
      <p:ext uri="{BB962C8B-B14F-4D97-AF65-F5344CB8AC3E}">
        <p14:creationId xmlns:p14="http://schemas.microsoft.com/office/powerpoint/2010/main" val="310178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a:t>
            </a:r>
            <a:r>
              <a:rPr lang="en-US" baseline="0" dirty="0" smtClean="0"/>
              <a:t> 23:3; 5:37 principle</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7</a:t>
            </a:fld>
            <a:endParaRPr lang="en-US"/>
          </a:p>
        </p:txBody>
      </p:sp>
    </p:spTree>
    <p:extLst>
      <p:ext uri="{BB962C8B-B14F-4D97-AF65-F5344CB8AC3E}">
        <p14:creationId xmlns:p14="http://schemas.microsoft.com/office/powerpoint/2010/main" val="326483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a:t>
            </a:r>
            <a:r>
              <a:rPr lang="en-US" baseline="0" dirty="0" smtClean="0"/>
              <a:t> have consequences in reality. When there is a time to move cautiously, reality will enforce that law! There might also be a time to move fast (to get up, to get ready for work, school, appointment, etc.). Reality will also enforce that reality!</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8</a:t>
            </a:fld>
            <a:endParaRPr lang="en-US"/>
          </a:p>
        </p:txBody>
      </p:sp>
    </p:spTree>
    <p:extLst>
      <p:ext uri="{BB962C8B-B14F-4D97-AF65-F5344CB8AC3E}">
        <p14:creationId xmlns:p14="http://schemas.microsoft.com/office/powerpoint/2010/main" val="146564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9</a:t>
            </a:fld>
            <a:endParaRPr lang="en-US"/>
          </a:p>
        </p:txBody>
      </p:sp>
    </p:spTree>
    <p:extLst>
      <p:ext uri="{BB962C8B-B14F-4D97-AF65-F5344CB8AC3E}">
        <p14:creationId xmlns:p14="http://schemas.microsoft.com/office/powerpoint/2010/main" val="146564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5604" name="Rectangle 4"/>
          <p:cNvSpPr>
            <a:spLocks noGrp="1" noChangeArrowheads="1"/>
          </p:cNvSpPr>
          <p:nvPr>
            <p:ph type="dt" sz="quarter" idx="2"/>
          </p:nvPr>
        </p:nvSpPr>
        <p:spPr/>
        <p:txBody>
          <a:bodyPr/>
          <a:lstStyle>
            <a:lvl1pPr>
              <a:defRPr/>
            </a:lvl1pPr>
          </a:lstStyle>
          <a:p>
            <a:endParaRPr lang="en-US"/>
          </a:p>
        </p:txBody>
      </p:sp>
      <p:sp>
        <p:nvSpPr>
          <p:cNvPr id="25605" name="Rectangle 5"/>
          <p:cNvSpPr>
            <a:spLocks noGrp="1" noChangeArrowheads="1"/>
          </p:cNvSpPr>
          <p:nvPr>
            <p:ph type="ftr" sz="quarter" idx="3"/>
          </p:nvPr>
        </p:nvSpPr>
        <p:spPr/>
        <p:txBody>
          <a:bodyPr/>
          <a:lstStyle>
            <a:lvl1pPr>
              <a:defRPr/>
            </a:lvl1pPr>
          </a:lstStyle>
          <a:p>
            <a:endParaRPr lang="en-US"/>
          </a:p>
        </p:txBody>
      </p:sp>
      <p:sp>
        <p:nvSpPr>
          <p:cNvPr id="25606" name="Rectangle 6"/>
          <p:cNvSpPr>
            <a:spLocks noGrp="1" noChangeArrowheads="1"/>
          </p:cNvSpPr>
          <p:nvPr>
            <p:ph type="sldNum" sz="quarter" idx="4"/>
          </p:nvPr>
        </p:nvSpPr>
        <p:spPr/>
        <p:txBody>
          <a:bodyPr/>
          <a:lstStyle>
            <a:lvl1pPr>
              <a:defRPr/>
            </a:lvl1pPr>
          </a:lstStyle>
          <a:p>
            <a:fld id="{56F5F319-FEC0-43B6-AB95-C0562D60966F}" type="slidenum">
              <a:rPr lang="en-US"/>
              <a:pPr/>
              <a:t>‹#›</a:t>
            </a:fld>
            <a:endParaRPr lang="en-US"/>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43850C-2555-4621-B06D-5AF6DF0AFEC8}" type="slidenum">
              <a:rPr lang="en-US"/>
              <a:pPr/>
              <a:t>‹#›</a:t>
            </a:fld>
            <a:endParaRPr lang="en-US"/>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0E4558-2977-42BA-9F60-0BF939A64FC8}" type="slidenum">
              <a:rPr lang="en-US"/>
              <a:pPr/>
              <a:t>‹#›</a:t>
            </a:fld>
            <a:endParaRPr lang="en-US"/>
          </a:p>
        </p:txBody>
      </p:sp>
    </p:spTree>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5C0DE-9C75-4B39-B056-87D4801D8442}" type="slidenum">
              <a:rPr lang="en-US"/>
              <a:pPr/>
              <a:t>‹#›</a:t>
            </a:fld>
            <a:endParaRPr lang="en-US"/>
          </a:p>
        </p:txBody>
      </p:sp>
    </p:spTree>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5E1A46-D58B-4077-8E71-49B02DCC945B}" type="slidenum">
              <a:rPr lang="en-US"/>
              <a:pPr/>
              <a:t>‹#›</a:t>
            </a:fld>
            <a:endParaRPr lang="en-US"/>
          </a:p>
        </p:txBody>
      </p:sp>
    </p:spTree>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9B9A90-45CA-4B69-9B3E-9560F6993283}" type="slidenum">
              <a:rPr lang="en-US"/>
              <a:pPr/>
              <a:t>‹#›</a:t>
            </a:fld>
            <a:endParaRPr lang="en-US"/>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1ACB09-0CF2-4416-B793-9F728FEDE9CF}" type="slidenum">
              <a:rPr lang="en-US"/>
              <a:pPr/>
              <a:t>‹#›</a:t>
            </a:fld>
            <a:endParaRPr lang="en-US"/>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B0189F-7929-4941-95BA-11354C15674A}" type="slidenum">
              <a:rPr lang="en-US"/>
              <a:pPr/>
              <a:t>‹#›</a:t>
            </a:fld>
            <a:endParaRPr lang="en-US"/>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859C49-0F40-4EBA-A349-1A1E41CF4C30}" type="slidenum">
              <a:rPr lang="en-US"/>
              <a:pPr/>
              <a:t>‹#›</a:t>
            </a:fld>
            <a:endParaRPr lang="en-US"/>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19A75E-1986-47B1-97B2-1FCA5B24B544}" type="slidenum">
              <a:rPr lang="en-US"/>
              <a:pPr/>
              <a:t>‹#›</a:t>
            </a:fld>
            <a:endParaRPr lang="en-US"/>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2BAEE3-EEC6-4AC3-AAF8-23908A3D590A}" type="slidenum">
              <a:rPr lang="en-US"/>
              <a:pPr/>
              <a:t>‹#›</a:t>
            </a:fld>
            <a:endParaRPr lang="en-US"/>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FE4B85F2-34DE-4802-8807-FFE4582FE9D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wheel spokes="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1676400"/>
            <a:ext cx="8229600" cy="1828800"/>
          </a:xfrm>
        </p:spPr>
        <p:txBody>
          <a:bodyPr/>
          <a:lstStyle/>
          <a:p>
            <a:r>
              <a:rPr lang="en-US" sz="5400" dirty="0" smtClean="0">
                <a:latin typeface="Aharoni" pitchFamily="2" charset="-79"/>
                <a:cs typeface="Aharoni" pitchFamily="2" charset="-79"/>
              </a:rPr>
              <a:t>Why Do Some Young People </a:t>
            </a:r>
            <a:r>
              <a:rPr lang="en-US" sz="5400" dirty="0" smtClean="0">
                <a:solidFill>
                  <a:srgbClr val="FFC000"/>
                </a:solidFill>
                <a:latin typeface="Aharoni" pitchFamily="2" charset="-79"/>
                <a:cs typeface="Aharoni" pitchFamily="2" charset="-79"/>
              </a:rPr>
              <a:t>Leave</a:t>
            </a:r>
            <a:r>
              <a:rPr lang="en-US" sz="5400" dirty="0" smtClean="0">
                <a:latin typeface="Aharoni" pitchFamily="2" charset="-79"/>
                <a:cs typeface="Aharoni" pitchFamily="2" charset="-79"/>
              </a:rPr>
              <a:t> The Lord?</a:t>
            </a:r>
            <a:endParaRPr lang="en-US" sz="5400" dirty="0">
              <a:latin typeface="Aharoni" pitchFamily="2" charset="-79"/>
              <a:cs typeface="Aharoni" pitchFamily="2" charset="-79"/>
            </a:endParaRPr>
          </a:p>
        </p:txBody>
      </p:sp>
      <p:sp>
        <p:nvSpPr>
          <p:cNvPr id="3" name="Subtitle 2"/>
          <p:cNvSpPr>
            <a:spLocks noGrp="1"/>
          </p:cNvSpPr>
          <p:nvPr>
            <p:ph type="subTitle" sz="quarter" idx="1"/>
          </p:nvPr>
        </p:nvSpPr>
        <p:spPr/>
        <p:txBody>
          <a:bodyPr/>
          <a:lstStyle/>
          <a:p>
            <a:r>
              <a:rPr lang="en-US" dirty="0" smtClean="0"/>
              <a:t>Some Stay; Some Stray</a:t>
            </a:r>
            <a:endParaRPr lang="en-US" dirty="0"/>
          </a:p>
        </p:txBody>
      </p:sp>
      <p:sp>
        <p:nvSpPr>
          <p:cNvPr id="4" name="TextBox 3"/>
          <p:cNvSpPr txBox="1"/>
          <p:nvPr/>
        </p:nvSpPr>
        <p:spPr>
          <a:xfrm>
            <a:off x="1290330" y="6400800"/>
            <a:ext cx="6558270" cy="369332"/>
          </a:xfrm>
          <a:prstGeom prst="rect">
            <a:avLst/>
          </a:prstGeom>
          <a:noFill/>
        </p:spPr>
        <p:txBody>
          <a:bodyPr wrap="none" rtlCol="0">
            <a:spAutoFit/>
          </a:bodyPr>
          <a:lstStyle/>
          <a:p>
            <a:r>
              <a:rPr lang="en-US" i="1" dirty="0" smtClean="0"/>
              <a:t>All verses are from the New King James Version unless noted.</a:t>
            </a:r>
            <a:endParaRPr lang="en-US" i="1" dirty="0"/>
          </a:p>
        </p:txBody>
      </p:sp>
      <p:sp>
        <p:nvSpPr>
          <p:cNvPr id="5" name="TextBox 4"/>
          <p:cNvSpPr txBox="1"/>
          <p:nvPr/>
        </p:nvSpPr>
        <p:spPr>
          <a:xfrm>
            <a:off x="457200" y="381000"/>
            <a:ext cx="800219" cy="369332"/>
          </a:xfrm>
          <a:prstGeom prst="rect">
            <a:avLst/>
          </a:prstGeom>
          <a:noFill/>
        </p:spPr>
        <p:txBody>
          <a:bodyPr wrap="none" rtlCol="0">
            <a:spAutoFit/>
          </a:bodyPr>
          <a:lstStyle/>
          <a:p>
            <a:r>
              <a:rPr lang="en-US" dirty="0" smtClean="0"/>
              <a:t>Part 4</a:t>
            </a:r>
            <a:endParaRPr lang="en-US" dirty="0"/>
          </a:p>
        </p:txBody>
      </p:sp>
    </p:spTree>
    <p:extLst>
      <p:ext uri="{BB962C8B-B14F-4D97-AF65-F5344CB8AC3E}">
        <p14:creationId xmlns:p14="http://schemas.microsoft.com/office/powerpoint/2010/main" val="757883992"/>
      </p:ext>
    </p:extLst>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urveDown">
              <a:avLst/>
            </a:prstTxWarp>
            <a:scene3d>
              <a:camera prst="orthographicFront"/>
              <a:lightRig rig="threePt" dir="t"/>
            </a:scene3d>
            <a:sp3d extrusionH="57150">
              <a:bevelT h="25400" prst="softRound"/>
            </a:sp3d>
          </a:bodyPr>
          <a:lstStyle/>
          <a:p>
            <a:r>
              <a:rPr lang="en-US" b="1" dirty="0" smtClean="0">
                <a:solidFill>
                  <a:srgbClr val="FFC000"/>
                </a:solidFill>
              </a:rPr>
              <a:t>Reality As A Teacher?</a:t>
            </a:r>
            <a:endParaRPr lang="en-US" b="1" dirty="0">
              <a:solidFill>
                <a:srgbClr val="FFC000"/>
              </a:solidFill>
            </a:endParaRPr>
          </a:p>
        </p:txBody>
      </p:sp>
      <p:sp>
        <p:nvSpPr>
          <p:cNvPr id="3" name="Content Placeholder 2"/>
          <p:cNvSpPr>
            <a:spLocks noGrp="1"/>
          </p:cNvSpPr>
          <p:nvPr>
            <p:ph idx="1"/>
          </p:nvPr>
        </p:nvSpPr>
        <p:spPr>
          <a:xfrm>
            <a:off x="457200" y="1981200"/>
            <a:ext cx="5844201" cy="4876800"/>
          </a:xfrm>
        </p:spPr>
        <p:txBody>
          <a:bodyPr>
            <a:normAutofit/>
          </a:bodyPr>
          <a:lstStyle/>
          <a:p>
            <a:r>
              <a:rPr lang="en-US" dirty="0" smtClean="0"/>
              <a:t>Set boundaries and limits</a:t>
            </a:r>
          </a:p>
          <a:p>
            <a:r>
              <a:rPr lang="en-US" dirty="0"/>
              <a:t>M</a:t>
            </a:r>
            <a:r>
              <a:rPr lang="en-US" dirty="0" smtClean="0"/>
              <a:t>ake not every decision</a:t>
            </a:r>
          </a:p>
          <a:p>
            <a:r>
              <a:rPr lang="en-US" dirty="0" smtClean="0"/>
              <a:t>Refuse to always “bail out” child  (Prov. 19:18, 19)</a:t>
            </a:r>
          </a:p>
          <a:p>
            <a:pPr lvl="1"/>
            <a:r>
              <a:rPr lang="en-US" dirty="0" smtClean="0"/>
              <a:t>Deny instant rescue</a:t>
            </a:r>
          </a:p>
          <a:p>
            <a:pPr lvl="1"/>
            <a:r>
              <a:rPr lang="en-US" dirty="0" smtClean="0"/>
              <a:t>Hold accountable (Ps. 10:13)</a:t>
            </a:r>
            <a:r>
              <a:rPr lang="en-US" dirty="0"/>
              <a:t> </a:t>
            </a:r>
            <a:endParaRPr lang="en-US" dirty="0" smtClean="0"/>
          </a:p>
          <a:p>
            <a:pPr lvl="1"/>
            <a:r>
              <a:rPr lang="en-US" dirty="0" smtClean="0"/>
              <a:t>Develop </a:t>
            </a:r>
            <a:r>
              <a:rPr lang="en-US" dirty="0"/>
              <a:t>problem solving skills </a:t>
            </a:r>
            <a:endParaRPr lang="en-US" dirty="0" smtClean="0"/>
          </a:p>
          <a:p>
            <a:pPr lvl="1"/>
            <a:r>
              <a:rPr lang="en-US" dirty="0" smtClean="0"/>
              <a:t>Do not focus on child’s  unhappiness during training</a:t>
            </a:r>
          </a:p>
        </p:txBody>
      </p:sp>
      <p:pic>
        <p:nvPicPr>
          <p:cNvPr id="2050" name="Picture 2" descr="C:\Users\Steven\AppData\Local\Microsoft\Windows\Temporary Internet Files\Content.IE5\14DXLA1E\MP9004372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401" y="1981200"/>
            <a:ext cx="2817718" cy="4220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908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urveDown">
              <a:avLst/>
            </a:prstTxWarp>
            <a:scene3d>
              <a:camera prst="orthographicFront"/>
              <a:lightRig rig="threePt" dir="t"/>
            </a:scene3d>
            <a:sp3d extrusionH="57150">
              <a:bevelT h="25400" prst="softRound"/>
            </a:sp3d>
          </a:bodyPr>
          <a:lstStyle/>
          <a:p>
            <a:r>
              <a:rPr lang="en-US" b="1" dirty="0" smtClean="0">
                <a:solidFill>
                  <a:srgbClr val="FFC000"/>
                </a:solidFill>
              </a:rPr>
              <a:t>Reality As A Teacher?</a:t>
            </a:r>
            <a:endParaRPr lang="en-US" b="1" dirty="0">
              <a:solidFill>
                <a:srgbClr val="FFC000"/>
              </a:solidFill>
            </a:endParaRPr>
          </a:p>
        </p:txBody>
      </p:sp>
      <p:sp>
        <p:nvSpPr>
          <p:cNvPr id="3" name="Content Placeholder 2"/>
          <p:cNvSpPr>
            <a:spLocks noGrp="1"/>
          </p:cNvSpPr>
          <p:nvPr>
            <p:ph idx="1"/>
          </p:nvPr>
        </p:nvSpPr>
        <p:spPr>
          <a:xfrm>
            <a:off x="457200" y="1981200"/>
            <a:ext cx="5844201" cy="4876800"/>
          </a:xfrm>
        </p:spPr>
        <p:txBody>
          <a:bodyPr>
            <a:normAutofit/>
          </a:bodyPr>
          <a:lstStyle/>
          <a:p>
            <a:r>
              <a:rPr lang="en-US" dirty="0" smtClean="0">
                <a:solidFill>
                  <a:srgbClr val="FFC000"/>
                </a:solidFill>
                <a:latin typeface="Arial Black" pitchFamily="34" charset="0"/>
              </a:rPr>
              <a:t>What does this form of discipline accomplish?</a:t>
            </a:r>
          </a:p>
          <a:p>
            <a:pPr lvl="1"/>
            <a:r>
              <a:rPr lang="en-US" dirty="0" smtClean="0"/>
              <a:t>It prepares children for life</a:t>
            </a:r>
          </a:p>
          <a:p>
            <a:pPr lvl="1"/>
            <a:r>
              <a:rPr lang="en-US" dirty="0" smtClean="0"/>
              <a:t>It frees parents from nagging and pleading with their children</a:t>
            </a:r>
          </a:p>
          <a:p>
            <a:pPr lvl="1"/>
            <a:r>
              <a:rPr lang="en-US" dirty="0" smtClean="0"/>
              <a:t>It makes children accountable </a:t>
            </a:r>
          </a:p>
          <a:p>
            <a:pPr lvl="1"/>
            <a:r>
              <a:rPr lang="en-US" dirty="0" smtClean="0"/>
              <a:t>It teaches responsibility</a:t>
            </a:r>
          </a:p>
        </p:txBody>
      </p:sp>
      <p:pic>
        <p:nvPicPr>
          <p:cNvPr id="2050" name="Picture 2" descr="C:\Users\Steven\AppData\Local\Microsoft\Windows\Temporary Internet Files\Content.IE5\14DXLA1E\MP9004372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401" y="1981200"/>
            <a:ext cx="2817718" cy="4220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3927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
        <p:nvSpPr>
          <p:cNvPr id="49156" name="Text Box 4"/>
          <p:cNvSpPr txBox="1">
            <a:spLocks noChangeArrowheads="1"/>
          </p:cNvSpPr>
          <p:nvPr/>
        </p:nvSpPr>
        <p:spPr bwMode="auto">
          <a:xfrm>
            <a:off x="457200" y="2743200"/>
            <a:ext cx="8382000" cy="4114800"/>
          </a:xfrm>
          <a:prstGeom prst="rect">
            <a:avLst/>
          </a:prstGeom>
          <a:noFill/>
          <a:ln w="9525">
            <a:noFill/>
            <a:miter lim="800000"/>
            <a:headEnd/>
            <a:tailEnd/>
          </a:ln>
          <a:effectLst/>
        </p:spPr>
        <p:txBody>
          <a:bodyPr>
            <a:normAutofit/>
          </a:bodyPr>
          <a:lstStyle/>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Diligently train (Prov. 22:6)</a:t>
            </a:r>
          </a:p>
          <a:p>
            <a:pPr marL="971550" lvl="1" indent="-514350" defTabSz="396875">
              <a:lnSpc>
                <a:spcPct val="130000"/>
              </a:lnSpc>
              <a:buClr>
                <a:srgbClr val="FFC000"/>
              </a:buClr>
              <a:buFont typeface="+mj-lt"/>
              <a:buAutoNum type="alphaUcPeriod"/>
            </a:pPr>
            <a:r>
              <a:rPr lang="en-US" sz="2800" b="1" dirty="0">
                <a:effectLst>
                  <a:outerShdw blurRad="38100" dist="38100" dir="2700000" algn="tl">
                    <a:srgbClr val="000000"/>
                  </a:outerShdw>
                </a:effectLst>
              </a:rPr>
              <a:t>E</a:t>
            </a:r>
            <a:r>
              <a:rPr lang="en-US" sz="2800" b="1" dirty="0" smtClean="0">
                <a:effectLst>
                  <a:outerShdw blurRad="38100" dist="38100" dir="2700000" algn="tl">
                    <a:srgbClr val="000000"/>
                  </a:outerShdw>
                </a:effectLst>
              </a:rPr>
              <a:t>xpect  receptivity from children</a:t>
            </a:r>
          </a:p>
          <a:p>
            <a:pPr marL="1428750" lvl="2" indent="-514350" defTabSz="396875">
              <a:lnSpc>
                <a:spcPct val="130000"/>
              </a:lnSpc>
              <a:buClr>
                <a:srgbClr val="FFC000"/>
              </a:buClr>
              <a:buFont typeface="Wingdings" pitchFamily="2" charset="2"/>
              <a:buChar char="Ø"/>
            </a:pPr>
            <a:r>
              <a:rPr lang="en-US" sz="2800" b="1" dirty="0">
                <a:effectLst>
                  <a:outerShdw blurRad="38100" dist="38100" dir="2700000" algn="tl">
                    <a:srgbClr val="000000"/>
                  </a:outerShdw>
                </a:effectLst>
              </a:rPr>
              <a:t>“My son, keep my words, </a:t>
            </a:r>
            <a:r>
              <a:rPr lang="en-US" sz="2800" b="1" dirty="0" smtClean="0">
                <a:effectLst>
                  <a:outerShdw blurRad="38100" dist="38100" dir="2700000" algn="tl">
                    <a:srgbClr val="000000"/>
                  </a:outerShdw>
                </a:effectLst>
              </a:rPr>
              <a:t>and </a:t>
            </a:r>
            <a:r>
              <a:rPr lang="en-US" sz="2800" b="1" dirty="0">
                <a:effectLst>
                  <a:outerShdw blurRad="38100" dist="38100" dir="2700000" algn="tl">
                    <a:srgbClr val="000000"/>
                  </a:outerShdw>
                </a:effectLst>
              </a:rPr>
              <a:t>treasure my commands within </a:t>
            </a:r>
            <a:r>
              <a:rPr lang="en-US" sz="2800" b="1" dirty="0" smtClean="0">
                <a:effectLst>
                  <a:outerShdw blurRad="38100" dist="38100" dir="2700000" algn="tl">
                    <a:srgbClr val="000000"/>
                  </a:outerShdw>
                </a:effectLst>
              </a:rPr>
              <a:t>you” (Prov. 7:1)</a:t>
            </a:r>
          </a:p>
          <a:p>
            <a:pPr marL="1428750" lvl="2" indent="-514350" defTabSz="396875">
              <a:lnSpc>
                <a:spcPct val="130000"/>
              </a:lnSpc>
              <a:buClr>
                <a:srgbClr val="FFC000"/>
              </a:buClr>
              <a:buFont typeface="Wingdings" pitchFamily="2" charset="2"/>
              <a:buChar char="Ø"/>
            </a:pPr>
            <a:r>
              <a:rPr lang="en-US" sz="2800" b="1" dirty="0">
                <a:effectLst>
                  <a:outerShdw blurRad="38100" dist="38100" dir="2700000" algn="tl">
                    <a:srgbClr val="000000"/>
                  </a:outerShdw>
                </a:effectLst>
              </a:rPr>
              <a:t>“Listen to your father who begot you, </a:t>
            </a:r>
            <a:r>
              <a:rPr lang="en-US" sz="2800" b="1" dirty="0" smtClean="0">
                <a:effectLst>
                  <a:outerShdw blurRad="38100" dist="38100" dir="2700000" algn="tl">
                    <a:srgbClr val="000000"/>
                  </a:outerShdw>
                </a:effectLst>
              </a:rPr>
              <a:t>and </a:t>
            </a:r>
            <a:r>
              <a:rPr lang="en-US" sz="2800" b="1" dirty="0">
                <a:effectLst>
                  <a:outerShdw blurRad="38100" dist="38100" dir="2700000" algn="tl">
                    <a:srgbClr val="000000"/>
                  </a:outerShdw>
                </a:effectLst>
              </a:rPr>
              <a:t>do not despise your mother when she is </a:t>
            </a:r>
            <a:r>
              <a:rPr lang="en-US" sz="2800" b="1" dirty="0" smtClean="0">
                <a:effectLst>
                  <a:outerShdw blurRad="38100" dist="38100" dir="2700000" algn="tl">
                    <a:srgbClr val="000000"/>
                  </a:outerShdw>
                </a:effectLst>
              </a:rPr>
              <a:t>old” (Prov. 23:22)</a:t>
            </a:r>
            <a:endParaRPr lang="en-US" sz="2800" b="1" dirty="0">
              <a:effectLst>
                <a:outerShdw blurRad="38100" dist="38100" dir="2700000" algn="tl">
                  <a:srgbClr val="00000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066800"/>
            <a:ext cx="8193087" cy="17002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 calcmode="lin" valueType="num">
                                      <p:cBhvr additive="base">
                                        <p:cTn id="7" dur="500" fill="hold"/>
                                        <p:tgtEl>
                                          <p:spTgt spid="4915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6">
                                            <p:txEl>
                                              <p:pRg st="1" end="1"/>
                                            </p:txEl>
                                          </p:spTgt>
                                        </p:tgtEl>
                                        <p:attrNameLst>
                                          <p:attrName>style.visibility</p:attrName>
                                        </p:attrNameLst>
                                      </p:cBhvr>
                                      <p:to>
                                        <p:strVal val="visible"/>
                                      </p:to>
                                    </p:set>
                                    <p:anim calcmode="lin" valueType="num">
                                      <p:cBhvr additive="base">
                                        <p:cTn id="13" dur="500" fill="hold"/>
                                        <p:tgtEl>
                                          <p:spTgt spid="4915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9156">
                                            <p:txEl>
                                              <p:pRg st="2" end="2"/>
                                            </p:txEl>
                                          </p:spTgt>
                                        </p:tgtEl>
                                        <p:attrNameLst>
                                          <p:attrName>style.visibility</p:attrName>
                                        </p:attrNameLst>
                                      </p:cBhvr>
                                      <p:to>
                                        <p:strVal val="visible"/>
                                      </p:to>
                                    </p:set>
                                    <p:anim calcmode="lin" valueType="num">
                                      <p:cBhvr additive="base">
                                        <p:cTn id="19" dur="500" fill="hold"/>
                                        <p:tgtEl>
                                          <p:spTgt spid="4915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9156">
                                            <p:txEl>
                                              <p:pRg st="3" end="3"/>
                                            </p:txEl>
                                          </p:spTgt>
                                        </p:tgtEl>
                                        <p:attrNameLst>
                                          <p:attrName>style.visibility</p:attrName>
                                        </p:attrNameLst>
                                      </p:cBhvr>
                                      <p:to>
                                        <p:strVal val="visible"/>
                                      </p:to>
                                    </p:set>
                                    <p:anim calcmode="lin" valueType="num">
                                      <p:cBhvr additive="base">
                                        <p:cTn id="25" dur="500" fill="hold"/>
                                        <p:tgtEl>
                                          <p:spTgt spid="4915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91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
        <p:nvSpPr>
          <p:cNvPr id="49156" name="Text Box 4"/>
          <p:cNvSpPr txBox="1">
            <a:spLocks noChangeArrowheads="1"/>
          </p:cNvSpPr>
          <p:nvPr/>
        </p:nvSpPr>
        <p:spPr bwMode="auto">
          <a:xfrm>
            <a:off x="0" y="2514600"/>
            <a:ext cx="8915400" cy="4343400"/>
          </a:xfrm>
          <a:prstGeom prst="rect">
            <a:avLst/>
          </a:prstGeom>
          <a:noFill/>
          <a:ln w="9525">
            <a:noFill/>
            <a:miter lim="800000"/>
            <a:headEnd/>
            <a:tailEnd/>
          </a:ln>
          <a:effectLst/>
        </p:spPr>
        <p:txBody>
          <a:bodyPr>
            <a:normAutofit fontScale="92500" lnSpcReduction="20000"/>
          </a:bodyPr>
          <a:lstStyle/>
          <a:p>
            <a:pPr marL="971550" lvl="1" indent="-514350" defTabSz="396875">
              <a:lnSpc>
                <a:spcPct val="130000"/>
              </a:lnSpc>
              <a:buClr>
                <a:srgbClr val="FFC000"/>
              </a:buClr>
              <a:buFont typeface="+mj-lt"/>
              <a:buAutoNum type="alphaUcPeriod"/>
            </a:pPr>
            <a:r>
              <a:rPr lang="en-US" sz="3000" b="1" dirty="0">
                <a:effectLst>
                  <a:outerShdw blurRad="38100" dist="38100" dir="2700000" algn="tl">
                    <a:srgbClr val="000000"/>
                  </a:outerShdw>
                </a:effectLst>
              </a:rPr>
              <a:t>C</a:t>
            </a:r>
            <a:r>
              <a:rPr lang="en-US" sz="3000" b="1" dirty="0" smtClean="0">
                <a:effectLst>
                  <a:outerShdw blurRad="38100" dist="38100" dir="2700000" algn="tl">
                    <a:srgbClr val="000000"/>
                  </a:outerShdw>
                </a:effectLst>
              </a:rPr>
              <a:t>orrective discipline (Prov</a:t>
            </a:r>
            <a:r>
              <a:rPr lang="en-US" sz="3000" b="1" dirty="0">
                <a:effectLst>
                  <a:outerShdw blurRad="38100" dist="38100" dir="2700000" algn="tl">
                    <a:srgbClr val="000000"/>
                  </a:outerShdw>
                </a:effectLst>
              </a:rPr>
              <a:t>. </a:t>
            </a:r>
            <a:r>
              <a:rPr lang="en-US" sz="3000" b="1" dirty="0" smtClean="0">
                <a:effectLst>
                  <a:outerShdw blurRad="38100" dist="38100" dir="2700000" algn="tl">
                    <a:srgbClr val="000000"/>
                  </a:outerShdw>
                </a:effectLst>
              </a:rPr>
              <a:t>29:17; </a:t>
            </a:r>
            <a:br>
              <a:rPr lang="en-US" sz="3000" b="1" dirty="0" smtClean="0">
                <a:effectLst>
                  <a:outerShdw blurRad="38100" dist="38100" dir="2700000" algn="tl">
                    <a:srgbClr val="000000"/>
                  </a:outerShdw>
                </a:effectLst>
              </a:rPr>
            </a:br>
            <a:r>
              <a:rPr lang="en-US" sz="3000" b="1" dirty="0" smtClean="0">
                <a:effectLst>
                  <a:outerShdw blurRad="38100" dist="38100" dir="2700000" algn="tl">
                    <a:srgbClr val="000000"/>
                  </a:outerShdw>
                </a:effectLst>
              </a:rPr>
              <a:t>22:15</a:t>
            </a:r>
            <a:r>
              <a:rPr lang="en-US" sz="3000" b="1" dirty="0">
                <a:effectLst>
                  <a:outerShdw blurRad="38100" dist="38100" dir="2700000" algn="tl">
                    <a:srgbClr val="000000"/>
                  </a:outerShdw>
                </a:effectLst>
              </a:rPr>
              <a:t>; 19:18</a:t>
            </a:r>
            <a:r>
              <a:rPr lang="en-US" sz="3000" b="1" dirty="0" smtClean="0">
                <a:effectLst>
                  <a:outerShdw blurRad="38100" dist="38100" dir="2700000" algn="tl">
                    <a:srgbClr val="000000"/>
                  </a:outerShdw>
                </a:effectLst>
              </a:rPr>
              <a:t>)</a:t>
            </a:r>
          </a:p>
          <a:p>
            <a:pPr marL="971550" lvl="1" indent="-514350" defTabSz="396875">
              <a:lnSpc>
                <a:spcPct val="130000"/>
              </a:lnSpc>
              <a:buClr>
                <a:srgbClr val="FFC000"/>
              </a:buClr>
              <a:buFont typeface="+mj-lt"/>
              <a:buAutoNum type="alphaUcPeriod"/>
            </a:pPr>
            <a:r>
              <a:rPr lang="en-US" sz="3000" b="1" dirty="0">
                <a:effectLst>
                  <a:outerShdw blurRad="38100" dist="38100" dir="2700000" algn="tl">
                    <a:srgbClr val="000000"/>
                  </a:outerShdw>
                </a:effectLst>
              </a:rPr>
              <a:t>C</a:t>
            </a:r>
            <a:r>
              <a:rPr lang="en-US" sz="3000" b="1" dirty="0" smtClean="0">
                <a:effectLst>
                  <a:outerShdw blurRad="38100" dist="38100" dir="2700000" algn="tl">
                    <a:srgbClr val="000000"/>
                  </a:outerShdw>
                </a:effectLst>
              </a:rPr>
              <a:t>oncern with clothing, music</a:t>
            </a:r>
            <a:r>
              <a:rPr lang="en-US" sz="3000" b="1" dirty="0">
                <a:effectLst>
                  <a:outerShdw blurRad="38100" dist="38100" dir="2700000" algn="tl">
                    <a:srgbClr val="000000"/>
                  </a:outerShdw>
                </a:effectLst>
              </a:rPr>
              <a:t>, movies, TV, </a:t>
            </a:r>
            <a:r>
              <a:rPr lang="en-US" sz="3000" b="1" dirty="0" smtClean="0">
                <a:effectLst>
                  <a:outerShdw blurRad="38100" dist="38100" dir="2700000" algn="tl">
                    <a:srgbClr val="000000"/>
                  </a:outerShdw>
                </a:effectLst>
              </a:rPr>
              <a:t>who </a:t>
            </a:r>
            <a:r>
              <a:rPr lang="en-US" sz="3000" b="1" dirty="0">
                <a:effectLst>
                  <a:outerShdw blurRad="38100" dist="38100" dir="2700000" algn="tl">
                    <a:srgbClr val="000000"/>
                  </a:outerShdw>
                </a:effectLst>
              </a:rPr>
              <a:t>with, where </a:t>
            </a:r>
            <a:r>
              <a:rPr lang="en-US" sz="3000" b="1" dirty="0" smtClean="0">
                <a:effectLst>
                  <a:outerShdw blurRad="38100" dist="38100" dir="2700000" algn="tl">
                    <a:srgbClr val="000000"/>
                  </a:outerShdw>
                </a:effectLst>
              </a:rPr>
              <a:t>go (Prov. 19:15)</a:t>
            </a:r>
            <a:endParaRPr lang="en-US" sz="3000" b="1" dirty="0">
              <a:effectLst>
                <a:outerShdw blurRad="38100" dist="38100" dir="2700000" algn="tl">
                  <a:srgbClr val="000000"/>
                </a:outerShdw>
              </a:effectLst>
            </a:endParaRPr>
          </a:p>
          <a:p>
            <a:pPr marL="971550" lvl="1" indent="-514350" defTabSz="396875">
              <a:lnSpc>
                <a:spcPct val="130000"/>
              </a:lnSpc>
              <a:buClr>
                <a:srgbClr val="FFC000"/>
              </a:buClr>
              <a:buFont typeface="+mj-lt"/>
              <a:buAutoNum type="alphaUcPeriod"/>
            </a:pPr>
            <a:r>
              <a:rPr lang="en-US" sz="3000" b="1" dirty="0" smtClean="0">
                <a:effectLst>
                  <a:outerShdw blurRad="38100" dist="38100" dir="2700000" algn="tl">
                    <a:srgbClr val="000000"/>
                  </a:outerShdw>
                </a:effectLst>
              </a:rPr>
              <a:t>Care in helping prepare for Bible </a:t>
            </a:r>
            <a:r>
              <a:rPr lang="en-US" sz="3000" b="1" dirty="0" smtClean="0">
                <a:effectLst>
                  <a:outerShdw blurRad="38100" dist="38100" dir="2700000" algn="tl">
                    <a:srgbClr val="000000"/>
                  </a:outerShdw>
                </a:effectLst>
              </a:rPr>
              <a:t>studies (Eph. 6:4)</a:t>
            </a:r>
            <a:endParaRPr lang="en-US" sz="3000" b="1" dirty="0">
              <a:effectLst>
                <a:outerShdw blurRad="38100" dist="38100" dir="2700000" algn="tl">
                  <a:srgbClr val="000000"/>
                </a:outerShdw>
              </a:effectLst>
            </a:endParaRPr>
          </a:p>
          <a:p>
            <a:pPr marL="971550" lvl="1" indent="-514350" defTabSz="396875">
              <a:lnSpc>
                <a:spcPct val="130000"/>
              </a:lnSpc>
              <a:buClr>
                <a:srgbClr val="FFC000"/>
              </a:buClr>
              <a:buFont typeface="+mj-lt"/>
              <a:buAutoNum type="alphaUcPeriod"/>
            </a:pPr>
            <a:r>
              <a:rPr lang="en-US" sz="3000" b="1" dirty="0">
                <a:effectLst>
                  <a:outerShdw blurRad="38100" dist="38100" dir="2700000" algn="tl">
                    <a:srgbClr val="000000"/>
                  </a:outerShdw>
                </a:effectLst>
              </a:rPr>
              <a:t>C</a:t>
            </a:r>
            <a:r>
              <a:rPr lang="en-US" sz="3000" b="1" dirty="0" smtClean="0">
                <a:effectLst>
                  <a:outerShdw blurRad="38100" dist="38100" dir="2700000" algn="tl">
                    <a:srgbClr val="000000"/>
                  </a:outerShdw>
                </a:effectLst>
              </a:rPr>
              <a:t>ommunication </a:t>
            </a:r>
            <a:r>
              <a:rPr lang="en-US" sz="3000" b="1" dirty="0">
                <a:effectLst>
                  <a:outerShdw blurRad="38100" dist="38100" dir="2700000" algn="tl">
                    <a:srgbClr val="000000"/>
                  </a:outerShdw>
                </a:effectLst>
              </a:rPr>
              <a:t>to </a:t>
            </a:r>
            <a:r>
              <a:rPr lang="en-US" sz="3000" b="1" dirty="0" smtClean="0">
                <a:effectLst>
                  <a:outerShdw blurRad="38100" dist="38100" dir="2700000" algn="tl">
                    <a:srgbClr val="000000"/>
                  </a:outerShdw>
                </a:effectLst>
              </a:rPr>
              <a:t>bond (Prov. 23:24, 26; 4:3, 4; Deut. 6:7; 11:19; etc.)</a:t>
            </a:r>
            <a:endParaRPr lang="en-US" sz="3000" b="1" dirty="0" smtClean="0">
              <a:effectLst>
                <a:outerShdw blurRad="38100" dist="38100" dir="2700000" algn="tl">
                  <a:srgbClr val="000000"/>
                </a:outerShdw>
              </a:effectLst>
            </a:endParaRPr>
          </a:p>
          <a:p>
            <a:pPr marL="971550" lvl="1" indent="-514350" defTabSz="396875">
              <a:lnSpc>
                <a:spcPct val="130000"/>
              </a:lnSpc>
              <a:buClr>
                <a:srgbClr val="FFC000"/>
              </a:buClr>
              <a:buFont typeface="+mj-lt"/>
              <a:buAutoNum type="alphaUcPeriod"/>
            </a:pPr>
            <a:r>
              <a:rPr lang="en-US" sz="3000" b="1" dirty="0" smtClean="0">
                <a:effectLst>
                  <a:outerShdw blurRad="38100" dist="38100" dir="2700000" algn="tl">
                    <a:srgbClr val="000000"/>
                  </a:outerShdw>
                </a:effectLst>
              </a:rPr>
              <a:t>Compelling obligations/tasks (Lk. 16:10)</a:t>
            </a:r>
            <a:endParaRPr lang="en-US" sz="3000" b="1" dirty="0">
              <a:effectLst>
                <a:outerShdw blurRad="38100" dist="38100" dir="2700000" algn="tl">
                  <a:srgbClr val="000000"/>
                </a:out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1066800"/>
            <a:ext cx="7450137"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46138" y="1066800"/>
            <a:ext cx="7450137" cy="12747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946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609600" y="533400"/>
            <a:ext cx="8153400" cy="11763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bg2"/>
                </a:solidFill>
                <a:effectLst>
                  <a:outerShdw dist="45791" dir="2021404" algn="ctr" rotWithShape="0">
                    <a:srgbClr val="B2B2B2">
                      <a:alpha val="80000"/>
                    </a:srgbClr>
                  </a:outerShdw>
                </a:effectLst>
                <a:latin typeface="Times New Roman"/>
                <a:cs typeface="Times New Roman"/>
              </a:rPr>
              <a:t>Why Are We Losing Our Young People</a:t>
            </a:r>
          </a:p>
        </p:txBody>
      </p:sp>
      <p:sp>
        <p:nvSpPr>
          <p:cNvPr id="31747" name="AutoShape 3"/>
          <p:cNvSpPr>
            <a:spLocks noChangeArrowheads="1"/>
          </p:cNvSpPr>
          <p:nvPr/>
        </p:nvSpPr>
        <p:spPr bwMode="auto">
          <a:xfrm>
            <a:off x="609600" y="2209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 Bad Influence – of their Friends</a:t>
            </a:r>
          </a:p>
        </p:txBody>
      </p:sp>
      <p:sp>
        <p:nvSpPr>
          <p:cNvPr id="31748" name="AutoShape 4"/>
          <p:cNvSpPr>
            <a:spLocks noChangeArrowheads="1"/>
          </p:cNvSpPr>
          <p:nvPr/>
        </p:nvSpPr>
        <p:spPr bwMode="auto">
          <a:xfrm>
            <a:off x="609600" y="2971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31749" name="AutoShape 5"/>
          <p:cNvSpPr>
            <a:spLocks noChangeArrowheads="1"/>
          </p:cNvSpPr>
          <p:nvPr/>
        </p:nvSpPr>
        <p:spPr bwMode="auto">
          <a:xfrm>
            <a:off x="609600" y="3733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
        <p:nvSpPr>
          <p:cNvPr id="31750" name="AutoShape 6"/>
          <p:cNvSpPr>
            <a:spLocks noChangeArrowheads="1"/>
          </p:cNvSpPr>
          <p:nvPr/>
        </p:nvSpPr>
        <p:spPr bwMode="auto">
          <a:xfrm>
            <a:off x="609600" y="4495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
        <p:nvSpPr>
          <p:cNvPr id="31751" name="AutoShape 7"/>
          <p:cNvSpPr>
            <a:spLocks noChangeArrowheads="1"/>
          </p:cNvSpPr>
          <p:nvPr/>
        </p:nvSpPr>
        <p:spPr bwMode="auto">
          <a:xfrm>
            <a:off x="609600" y="5257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V. Little Time – as a Family</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500" fill="hold"/>
                                        <p:tgtEl>
                                          <p:spTgt spid="31751"/>
                                        </p:tgtEl>
                                        <p:attrNameLst>
                                          <p:attrName>style.color</p:attrName>
                                        </p:attrNameLst>
                                      </p:cBhvr>
                                      <p:by>
                                        <p:hsl h="7200000" s="0" l="0"/>
                                      </p:by>
                                    </p:animClr>
                                    <p:animClr clrSpc="hsl" dir="cw">
                                      <p:cBhvr>
                                        <p:cTn id="7" dur="500" fill="hold"/>
                                        <p:tgtEl>
                                          <p:spTgt spid="31751"/>
                                        </p:tgtEl>
                                        <p:attrNameLst>
                                          <p:attrName>fillcolor</p:attrName>
                                        </p:attrNameLst>
                                      </p:cBhvr>
                                      <p:by>
                                        <p:hsl h="7200000" s="0" l="0"/>
                                      </p:by>
                                    </p:animClr>
                                    <p:animClr clrSpc="hsl" dir="cw">
                                      <p:cBhvr>
                                        <p:cTn id="8" dur="500" fill="hold"/>
                                        <p:tgtEl>
                                          <p:spTgt spid="31751"/>
                                        </p:tgtEl>
                                        <p:attrNameLst>
                                          <p:attrName>stroke.color</p:attrName>
                                        </p:attrNameLst>
                                      </p:cBhvr>
                                      <p:by>
                                        <p:hsl h="7200000" s="0" l="0"/>
                                      </p:by>
                                    </p:animClr>
                                    <p:set>
                                      <p:cBhvr>
                                        <p:cTn id="9" dur="500" fill="hold"/>
                                        <p:tgtEl>
                                          <p:spTgt spid="317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C:\Users\Steven\AppData\Local\Microsoft\Windows\Temporary Internet Files\Content.IE5\C8PO5P6M\MP9003868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2667000"/>
            <a:ext cx="3531637" cy="2286000"/>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533400" y="1524000"/>
            <a:ext cx="8305800" cy="5334000"/>
          </a:xfrm>
          <a:prstGeom prst="rect">
            <a:avLst/>
          </a:prstGeom>
          <a:noFill/>
          <a:ln w="9525">
            <a:noFill/>
            <a:miter lim="800000"/>
            <a:headEnd/>
            <a:tailEnd/>
          </a:ln>
          <a:effectLst/>
        </p:spPr>
        <p:txBody>
          <a:bodyPr>
            <a:normAutofit/>
          </a:bodyPr>
          <a:lstStyle/>
          <a:p>
            <a:pPr marL="514350" indent="-514350" defTabSz="396875">
              <a:lnSpc>
                <a:spcPct val="130000"/>
              </a:lnSpc>
              <a:buFont typeface="+mj-lt"/>
              <a:buAutoNum type="arabicPeriod"/>
            </a:pPr>
            <a:r>
              <a:rPr lang="en-US" sz="2800" b="1" dirty="0" smtClean="0">
                <a:solidFill>
                  <a:srgbClr val="FFFF66"/>
                </a:solidFill>
                <a:effectLst>
                  <a:outerShdw blurRad="38100" dist="38100" dir="2700000" algn="tl">
                    <a:srgbClr val="000000"/>
                  </a:outerShdw>
                </a:effectLst>
              </a:rPr>
              <a:t>Cannot fulfill responsibilities without time</a:t>
            </a:r>
            <a:r>
              <a:rPr lang="en-US" sz="2800" b="1" dirty="0">
                <a:solidFill>
                  <a:srgbClr val="FFFF66"/>
                </a:solidFill>
                <a:effectLst>
                  <a:outerShdw blurRad="38100" dist="38100" dir="2700000" algn="tl">
                    <a:srgbClr val="000000"/>
                  </a:outerShdw>
                </a:effectLst>
              </a:rPr>
              <a:t>	</a:t>
            </a:r>
            <a:endParaRPr lang="en-US" sz="2800" b="1" dirty="0" smtClean="0">
              <a:solidFill>
                <a:srgbClr val="FFFF66"/>
              </a:solidFill>
              <a:effectLst>
                <a:outerShdw blurRad="38100" dist="38100" dir="2700000" algn="tl">
                  <a:srgbClr val="000000"/>
                </a:outerShdw>
              </a:effectLst>
            </a:endParaRPr>
          </a:p>
          <a:p>
            <a:pPr marL="971550" lvl="1" indent="-514350" defTabSz="396875">
              <a:lnSpc>
                <a:spcPct val="130000"/>
              </a:lnSpc>
              <a:buClr>
                <a:srgbClr val="FFC000"/>
              </a:buClr>
              <a:buFont typeface="+mj-lt"/>
              <a:buAutoNum type="alphaUcPeriod"/>
            </a:pPr>
            <a:r>
              <a:rPr lang="en-US" sz="2800" b="1" dirty="0">
                <a:effectLst>
                  <a:outerShdw blurRad="38100" dist="38100" dir="2700000" algn="tl">
                    <a:srgbClr val="000000"/>
                  </a:outerShdw>
                </a:effectLst>
              </a:rPr>
              <a:t>T</a:t>
            </a:r>
            <a:r>
              <a:rPr lang="en-US" sz="2800" b="1" dirty="0" smtClean="0">
                <a:effectLst>
                  <a:outerShdw blurRad="38100" dist="38100" dir="2700000" algn="tl">
                    <a:srgbClr val="000000"/>
                  </a:outerShdw>
                </a:effectLst>
              </a:rPr>
              <a:t>ime </a:t>
            </a:r>
            <a:r>
              <a:rPr lang="en-US" sz="2800" b="1" dirty="0">
                <a:effectLst>
                  <a:outerShdw blurRad="38100" dist="38100" dir="2700000" algn="tl">
                    <a:srgbClr val="000000"/>
                  </a:outerShdw>
                </a:effectLst>
              </a:rPr>
              <a:t>to be an example</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Time </a:t>
            </a:r>
            <a:r>
              <a:rPr lang="en-US" sz="2800" b="1" dirty="0">
                <a:effectLst>
                  <a:outerShdw blurRad="38100" dist="38100" dir="2700000" algn="tl">
                    <a:srgbClr val="000000"/>
                  </a:outerShdw>
                </a:effectLst>
              </a:rPr>
              <a:t>to teach them</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Time </a:t>
            </a:r>
            <a:r>
              <a:rPr lang="en-US" sz="2800" b="1" dirty="0">
                <a:effectLst>
                  <a:outerShdw blurRad="38100" dist="38100" dir="2700000" algn="tl">
                    <a:srgbClr val="000000"/>
                  </a:outerShdw>
                </a:effectLst>
              </a:rPr>
              <a:t>to help </a:t>
            </a:r>
            <a:r>
              <a:rPr lang="en-US" sz="2800" b="1" dirty="0" smtClean="0">
                <a:effectLst>
                  <a:outerShdw blurRad="38100" dist="38100" dir="2700000" algn="tl">
                    <a:srgbClr val="000000"/>
                  </a:outerShdw>
                </a:effectLst>
              </a:rPr>
              <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through </a:t>
            </a:r>
            <a:r>
              <a:rPr lang="en-US" sz="2800" b="1" dirty="0">
                <a:effectLst>
                  <a:outerShdw blurRad="38100" dist="38100" dir="2700000" algn="tl">
                    <a:srgbClr val="000000"/>
                  </a:outerShdw>
                </a:effectLst>
              </a:rPr>
              <a:t>problems</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Time </a:t>
            </a:r>
            <a:r>
              <a:rPr lang="en-US" sz="2800" b="1" dirty="0">
                <a:effectLst>
                  <a:outerShdw blurRad="38100" dist="38100" dir="2700000" algn="tl">
                    <a:srgbClr val="000000"/>
                  </a:outerShdw>
                </a:effectLst>
              </a:rPr>
              <a:t>to understand </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Time </a:t>
            </a:r>
            <a:r>
              <a:rPr lang="en-US" sz="2800" b="1" dirty="0">
                <a:effectLst>
                  <a:outerShdw blurRad="38100" dist="38100" dir="2700000" algn="tl">
                    <a:srgbClr val="000000"/>
                  </a:outerShdw>
                </a:effectLst>
              </a:rPr>
              <a:t>to communicate</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Time </a:t>
            </a:r>
            <a:r>
              <a:rPr lang="en-US" sz="2800" b="1" dirty="0">
                <a:effectLst>
                  <a:outerShdw blurRad="38100" dist="38100" dir="2700000" algn="tl">
                    <a:srgbClr val="000000"/>
                  </a:outerShdw>
                </a:effectLst>
              </a:rPr>
              <a:t>to build a </a:t>
            </a:r>
            <a:r>
              <a:rPr lang="en-US" sz="2800" b="1" dirty="0" smtClean="0">
                <a:effectLst>
                  <a:outerShdw blurRad="38100" dist="38100" dir="2700000" algn="tl">
                    <a:srgbClr val="000000"/>
                  </a:outerShdw>
                </a:effectLst>
              </a:rPr>
              <a:t>relationship </a:t>
            </a:r>
            <a:r>
              <a:rPr lang="en-US" sz="2800" b="1" dirty="0">
                <a:effectLst>
                  <a:outerShdw blurRad="38100" dist="38100" dir="2700000" algn="tl">
                    <a:srgbClr val="000000"/>
                  </a:outerShdw>
                </a:effectLst>
              </a:rPr>
              <a:t>that </a:t>
            </a:r>
            <a:r>
              <a:rPr lang="en-US" sz="2800" b="1" dirty="0" smtClean="0">
                <a:effectLst>
                  <a:outerShdw blurRad="38100" dist="38100" dir="2700000" algn="tl">
                    <a:srgbClr val="000000"/>
                  </a:outerShdw>
                </a:effectLst>
              </a:rPr>
              <a:t>lasts</a:t>
            </a:r>
            <a:endParaRPr lang="en-US" sz="2800" b="1" dirty="0">
              <a:effectLst>
                <a:outerShdw blurRad="38100" dist="38100" dir="2700000" algn="tl">
                  <a:srgbClr val="000000"/>
                </a:outerShdw>
              </a:effectLst>
            </a:endParaRPr>
          </a:p>
        </p:txBody>
      </p:sp>
      <p:sp>
        <p:nvSpPr>
          <p:cNvPr id="4" name="AutoShape 4"/>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V. Little Time – as a Family</a:t>
            </a:r>
          </a:p>
        </p:txBody>
      </p:sp>
    </p:spTree>
    <p:extLst>
      <p:ext uri="{BB962C8B-B14F-4D97-AF65-F5344CB8AC3E}">
        <p14:creationId xmlns:p14="http://schemas.microsoft.com/office/powerpoint/2010/main" val="283559879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 calcmode="lin" valueType="num">
                                      <p:cBhvr additive="base">
                                        <p:cTn id="7" dur="500" fill="hold"/>
                                        <p:tgtEl>
                                          <p:spTgt spid="4915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1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533400" y="1524000"/>
            <a:ext cx="8305800" cy="5334000"/>
          </a:xfrm>
          <a:prstGeom prst="rect">
            <a:avLst/>
          </a:prstGeom>
          <a:noFill/>
          <a:ln w="9525">
            <a:noFill/>
            <a:miter lim="800000"/>
            <a:headEnd/>
            <a:tailEnd/>
          </a:ln>
          <a:effectLst/>
        </p:spPr>
        <p:txBody>
          <a:bodyPr>
            <a:normAutofit/>
          </a:bodyPr>
          <a:lstStyle/>
          <a:p>
            <a:pPr marL="514350" indent="-514350" defTabSz="396875">
              <a:lnSpc>
                <a:spcPct val="130000"/>
              </a:lnSpc>
              <a:buFont typeface="+mj-lt"/>
              <a:buAutoNum type="arabicPeriod"/>
            </a:pPr>
            <a:r>
              <a:rPr lang="en-US" sz="2800" b="1" dirty="0" smtClean="0">
                <a:solidFill>
                  <a:schemeClr val="bg1">
                    <a:lumMod val="40000"/>
                    <a:lumOff val="60000"/>
                  </a:schemeClr>
                </a:solidFill>
                <a:effectLst>
                  <a:outerShdw blurRad="38100" dist="38100" dir="2700000" algn="tl">
                    <a:srgbClr val="000000"/>
                  </a:outerShdw>
                </a:effectLst>
              </a:rPr>
              <a:t>Cannot fulfill responsibilities without time</a:t>
            </a:r>
          </a:p>
          <a:p>
            <a:pPr marL="514350" indent="-514350" defTabSz="396875">
              <a:lnSpc>
                <a:spcPct val="130000"/>
              </a:lnSpc>
              <a:buFont typeface="+mj-lt"/>
              <a:buAutoNum type="arabicPeriod"/>
            </a:pPr>
            <a:r>
              <a:rPr lang="en-US" sz="2800" b="1" dirty="0" smtClean="0">
                <a:solidFill>
                  <a:srgbClr val="FFFF66"/>
                </a:solidFill>
                <a:effectLst>
                  <a:outerShdw blurRad="38100" dist="38100" dir="2700000" algn="tl">
                    <a:srgbClr val="000000"/>
                  </a:outerShdw>
                </a:effectLst>
              </a:rPr>
              <a:t>Redeeming time (Eph. 5:15, 16)</a:t>
            </a:r>
            <a:endParaRPr lang="en-US" sz="2800" b="1" dirty="0">
              <a:effectLst>
                <a:outerShdw blurRad="38100" dist="38100" dir="2700000" algn="tl">
                  <a:srgbClr val="000000"/>
                </a:outerShdw>
              </a:effectLst>
            </a:endParaRP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Make </a:t>
            </a:r>
            <a:r>
              <a:rPr lang="en-US" sz="2800" b="1" dirty="0">
                <a:effectLst>
                  <a:outerShdw blurRad="38100" dist="38100" dir="2700000" algn="tl">
                    <a:srgbClr val="000000"/>
                  </a:outerShdw>
                </a:effectLst>
              </a:rPr>
              <a:t>wise use to time</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Sad </a:t>
            </a:r>
            <a:r>
              <a:rPr lang="en-US" sz="2800" b="1" dirty="0">
                <a:effectLst>
                  <a:outerShdw blurRad="38100" dist="38100" dir="2700000" algn="tl">
                    <a:srgbClr val="000000"/>
                  </a:outerShdw>
                </a:effectLst>
              </a:rPr>
              <a:t>when grow up – </a:t>
            </a:r>
            <a:r>
              <a:rPr lang="en-US" sz="2800" b="1" dirty="0" smtClean="0">
                <a:effectLst>
                  <a:outerShdw blurRad="38100" dist="38100" dir="2700000" algn="tl">
                    <a:srgbClr val="000000"/>
                  </a:outerShdw>
                </a:effectLst>
              </a:rPr>
              <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have </a:t>
            </a:r>
            <a:r>
              <a:rPr lang="en-US" sz="2800" b="1" dirty="0">
                <a:effectLst>
                  <a:outerShdw blurRad="38100" dist="38100" dir="2700000" algn="tl">
                    <a:srgbClr val="000000"/>
                  </a:outerShdw>
                </a:effectLst>
              </a:rPr>
              <a:t>no time for parents</a:t>
            </a:r>
          </a:p>
        </p:txBody>
      </p:sp>
      <p:sp>
        <p:nvSpPr>
          <p:cNvPr id="4" name="AutoShape 4"/>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V. Little Time – as a Family</a:t>
            </a:r>
          </a:p>
        </p:txBody>
      </p:sp>
      <p:pic>
        <p:nvPicPr>
          <p:cNvPr id="6148" name="Picture 4" descr="C:\Users\Steven\AppData\Local\Microsoft\Windows\Temporary Internet Files\Content.IE5\8YBVI8X6\MP9003993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670048"/>
            <a:ext cx="2496312"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005628"/>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533400" y="1524000"/>
            <a:ext cx="8305800" cy="5334000"/>
          </a:xfrm>
          <a:prstGeom prst="rect">
            <a:avLst/>
          </a:prstGeom>
          <a:noFill/>
          <a:ln w="9525">
            <a:noFill/>
            <a:miter lim="800000"/>
            <a:headEnd/>
            <a:tailEnd/>
          </a:ln>
          <a:effectLst/>
        </p:spPr>
        <p:txBody>
          <a:bodyPr>
            <a:normAutofit/>
          </a:bodyPr>
          <a:lstStyle/>
          <a:p>
            <a:pPr marL="514350" indent="-514350" defTabSz="396875">
              <a:lnSpc>
                <a:spcPct val="130000"/>
              </a:lnSpc>
              <a:buFont typeface="+mj-lt"/>
              <a:buAutoNum type="arabicPeriod"/>
            </a:pPr>
            <a:r>
              <a:rPr lang="en-US" sz="2800" b="1" dirty="0" smtClean="0">
                <a:solidFill>
                  <a:schemeClr val="bg1">
                    <a:lumMod val="40000"/>
                    <a:lumOff val="60000"/>
                  </a:schemeClr>
                </a:solidFill>
                <a:effectLst>
                  <a:outerShdw blurRad="38100" dist="38100" dir="2700000" algn="tl">
                    <a:srgbClr val="000000"/>
                  </a:outerShdw>
                </a:effectLst>
              </a:rPr>
              <a:t>Cannot fulfill responsibilities without time</a:t>
            </a:r>
          </a:p>
          <a:p>
            <a:pPr marL="514350" indent="-514350" defTabSz="396875">
              <a:lnSpc>
                <a:spcPct val="130000"/>
              </a:lnSpc>
              <a:buFont typeface="+mj-lt"/>
              <a:buAutoNum type="arabicPeriod"/>
            </a:pPr>
            <a:r>
              <a:rPr lang="en-US" sz="2800" b="1" dirty="0" smtClean="0">
                <a:solidFill>
                  <a:schemeClr val="bg1">
                    <a:lumMod val="40000"/>
                    <a:lumOff val="60000"/>
                  </a:schemeClr>
                </a:solidFill>
                <a:effectLst>
                  <a:outerShdw blurRad="38100" dist="38100" dir="2700000" algn="tl">
                    <a:srgbClr val="000000"/>
                  </a:outerShdw>
                </a:effectLst>
              </a:rPr>
              <a:t>Redeeming time (Eph. 5:15, 16)</a:t>
            </a:r>
          </a:p>
          <a:p>
            <a:pPr marL="514350" indent="-514350" defTabSz="396875">
              <a:lnSpc>
                <a:spcPct val="130000"/>
              </a:lnSpc>
              <a:buFont typeface="+mj-lt"/>
              <a:buAutoNum type="arabicPeriod"/>
            </a:pPr>
            <a:r>
              <a:rPr lang="en-US" sz="2800" b="1" dirty="0" smtClean="0">
                <a:solidFill>
                  <a:srgbClr val="FFFF66"/>
                </a:solidFill>
                <a:effectLst>
                  <a:outerShdw blurRad="38100" dist="38100" dir="2700000" algn="tl">
                    <a:srgbClr val="000000"/>
                  </a:outerShdw>
                </a:effectLst>
              </a:rPr>
              <a:t>Often too busy</a:t>
            </a:r>
            <a:endParaRPr lang="en-US" sz="2800" b="1" dirty="0">
              <a:effectLst>
                <a:outerShdw blurRad="38100" dist="38100" dir="2700000" algn="tl">
                  <a:srgbClr val="000000"/>
                </a:outerShdw>
              </a:effectLst>
            </a:endParaRP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To eat together</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To play together </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(no family outings)</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To pray together</a:t>
            </a:r>
          </a:p>
        </p:txBody>
      </p:sp>
      <p:sp>
        <p:nvSpPr>
          <p:cNvPr id="4" name="AutoShape 4"/>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V. Little Time – as a Family</a:t>
            </a:r>
          </a:p>
        </p:txBody>
      </p:sp>
      <p:pic>
        <p:nvPicPr>
          <p:cNvPr id="6148" name="Picture 4" descr="C:\Users\Steven\AppData\Local\Microsoft\Windows\Temporary Internet Files\Content.IE5\8YBVI8X6\MP9003993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670048"/>
            <a:ext cx="2496312" cy="3121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5791200"/>
            <a:ext cx="3886200" cy="597932"/>
          </a:xfrm>
          <a:prstGeom prst="rect">
            <a:avLst/>
          </a:prstGeom>
          <a:noFill/>
        </p:spPr>
        <p:txBody>
          <a:bodyPr wrap="none" rtlCol="0">
            <a:prstTxWarp prst="textCurveDown">
              <a:avLst/>
            </a:prstTxWarp>
            <a:spAutoFit/>
          </a:bodyPr>
          <a:lstStyle/>
          <a:p>
            <a:r>
              <a:rPr lang="en-US" dirty="0" smtClean="0">
                <a:effectLst>
                  <a:glow rad="101600">
                    <a:srgbClr val="C00000">
                      <a:alpha val="40000"/>
                    </a:srgbClr>
                  </a:glow>
                </a:effectLst>
              </a:rPr>
              <a:t>A DISCONNECT FOLLOWS</a:t>
            </a:r>
            <a:endParaRPr lang="en-US" dirty="0">
              <a:effectLst>
                <a:glow rad="101600">
                  <a:srgbClr val="C00000">
                    <a:alpha val="40000"/>
                  </a:srgbClr>
                </a:glow>
              </a:effectLst>
            </a:endParaRPr>
          </a:p>
        </p:txBody>
      </p:sp>
    </p:spTree>
    <p:extLst>
      <p:ext uri="{BB962C8B-B14F-4D97-AF65-F5344CB8AC3E}">
        <p14:creationId xmlns:p14="http://schemas.microsoft.com/office/powerpoint/2010/main" val="291771425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609600" y="533400"/>
            <a:ext cx="8153400" cy="11763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bg2"/>
                </a:solidFill>
                <a:effectLst>
                  <a:outerShdw dist="45791" dir="2021404" algn="ctr" rotWithShape="0">
                    <a:srgbClr val="B2B2B2">
                      <a:alpha val="80000"/>
                    </a:srgbClr>
                  </a:outerShdw>
                </a:effectLst>
                <a:latin typeface="Times New Roman"/>
                <a:cs typeface="Times New Roman"/>
              </a:rPr>
              <a:t>Why Are We Losing Our Young People</a:t>
            </a:r>
          </a:p>
        </p:txBody>
      </p:sp>
      <p:sp>
        <p:nvSpPr>
          <p:cNvPr id="32771" name="AutoShape 3"/>
          <p:cNvSpPr>
            <a:spLocks noChangeArrowheads="1"/>
          </p:cNvSpPr>
          <p:nvPr/>
        </p:nvSpPr>
        <p:spPr bwMode="auto">
          <a:xfrm>
            <a:off x="609600" y="2209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 Bad Influence – of their Friends</a:t>
            </a:r>
          </a:p>
        </p:txBody>
      </p:sp>
      <p:sp>
        <p:nvSpPr>
          <p:cNvPr id="32772" name="AutoShape 4"/>
          <p:cNvSpPr>
            <a:spLocks noChangeArrowheads="1"/>
          </p:cNvSpPr>
          <p:nvPr/>
        </p:nvSpPr>
        <p:spPr bwMode="auto">
          <a:xfrm>
            <a:off x="609600" y="2971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32773" name="AutoShape 5"/>
          <p:cNvSpPr>
            <a:spLocks noChangeArrowheads="1"/>
          </p:cNvSpPr>
          <p:nvPr/>
        </p:nvSpPr>
        <p:spPr bwMode="auto">
          <a:xfrm>
            <a:off x="609600" y="3733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
        <p:nvSpPr>
          <p:cNvPr id="32774" name="AutoShape 6"/>
          <p:cNvSpPr>
            <a:spLocks noChangeArrowheads="1"/>
          </p:cNvSpPr>
          <p:nvPr/>
        </p:nvSpPr>
        <p:spPr bwMode="auto">
          <a:xfrm>
            <a:off x="609600" y="4495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
        <p:nvSpPr>
          <p:cNvPr id="32775" name="AutoShape 7"/>
          <p:cNvSpPr>
            <a:spLocks noChangeArrowheads="1"/>
          </p:cNvSpPr>
          <p:nvPr/>
        </p:nvSpPr>
        <p:spPr bwMode="auto">
          <a:xfrm>
            <a:off x="609600" y="5257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V. Little Time – as a Family</a:t>
            </a:r>
          </a:p>
        </p:txBody>
      </p:sp>
    </p:spTree>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609600" y="533400"/>
            <a:ext cx="8153400" cy="11763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bg2"/>
                </a:solidFill>
                <a:effectLst>
                  <a:outerShdw dist="45791" dir="2021404" algn="ctr" rotWithShape="0">
                    <a:srgbClr val="B2B2B2">
                      <a:alpha val="80000"/>
                    </a:srgbClr>
                  </a:outerShdw>
                </a:effectLst>
                <a:latin typeface="Times New Roman"/>
                <a:cs typeface="Times New Roman"/>
              </a:rPr>
              <a:t>Why Are We Losing Our Young People</a:t>
            </a:r>
          </a:p>
        </p:txBody>
      </p:sp>
      <p:sp>
        <p:nvSpPr>
          <p:cNvPr id="30723" name="AutoShape 3"/>
          <p:cNvSpPr>
            <a:spLocks noChangeArrowheads="1"/>
          </p:cNvSpPr>
          <p:nvPr/>
        </p:nvSpPr>
        <p:spPr bwMode="auto">
          <a:xfrm>
            <a:off x="609600" y="2209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 Bad Influence – of their Friends</a:t>
            </a:r>
          </a:p>
        </p:txBody>
      </p:sp>
      <p:sp>
        <p:nvSpPr>
          <p:cNvPr id="30724" name="AutoShape 4"/>
          <p:cNvSpPr>
            <a:spLocks noChangeArrowheads="1"/>
          </p:cNvSpPr>
          <p:nvPr/>
        </p:nvSpPr>
        <p:spPr bwMode="auto">
          <a:xfrm>
            <a:off x="609600" y="2971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30725" name="AutoShape 5"/>
          <p:cNvSpPr>
            <a:spLocks noChangeArrowheads="1"/>
          </p:cNvSpPr>
          <p:nvPr/>
        </p:nvSpPr>
        <p:spPr bwMode="auto">
          <a:xfrm>
            <a:off x="609600" y="3733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
        <p:nvSpPr>
          <p:cNvPr id="30726" name="AutoShape 6"/>
          <p:cNvSpPr>
            <a:spLocks noChangeArrowheads="1"/>
          </p:cNvSpPr>
          <p:nvPr/>
        </p:nvSpPr>
        <p:spPr bwMode="auto">
          <a:xfrm>
            <a:off x="609600" y="4495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500" fill="hold"/>
                                        <p:tgtEl>
                                          <p:spTgt spid="30726"/>
                                        </p:tgtEl>
                                        <p:attrNameLst>
                                          <p:attrName>style.color</p:attrName>
                                        </p:attrNameLst>
                                      </p:cBhvr>
                                      <p:by>
                                        <p:hsl h="7200000" s="0" l="0"/>
                                      </p:by>
                                    </p:animClr>
                                    <p:animClr clrSpc="hsl" dir="cw">
                                      <p:cBhvr>
                                        <p:cTn id="7" dur="500" fill="hold"/>
                                        <p:tgtEl>
                                          <p:spTgt spid="30726"/>
                                        </p:tgtEl>
                                        <p:attrNameLst>
                                          <p:attrName>fillcolor</p:attrName>
                                        </p:attrNameLst>
                                      </p:cBhvr>
                                      <p:by>
                                        <p:hsl h="7200000" s="0" l="0"/>
                                      </p:by>
                                    </p:animClr>
                                    <p:animClr clrSpc="hsl" dir="cw">
                                      <p:cBhvr>
                                        <p:cTn id="8" dur="500" fill="hold"/>
                                        <p:tgtEl>
                                          <p:spTgt spid="30726"/>
                                        </p:tgtEl>
                                        <p:attrNameLst>
                                          <p:attrName>stroke.color</p:attrName>
                                        </p:attrNameLst>
                                      </p:cBhvr>
                                      <p:by>
                                        <p:hsl h="7200000" s="0" l="0"/>
                                      </p:by>
                                    </p:animClr>
                                    <p:set>
                                      <p:cBhvr>
                                        <p:cTn id="9" dur="500" fill="hold"/>
                                        <p:tgtEl>
                                          <p:spTgt spid="307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Opposing Kinds of Parenting</a:t>
            </a:r>
            <a:endParaRPr lang="en-US" dirty="0"/>
          </a:p>
        </p:txBody>
      </p:sp>
      <p:sp>
        <p:nvSpPr>
          <p:cNvPr id="6" name="Text Placeholder 5"/>
          <p:cNvSpPr>
            <a:spLocks noGrp="1"/>
          </p:cNvSpPr>
          <p:nvPr>
            <p:ph type="body" idx="1"/>
          </p:nvPr>
        </p:nvSpPr>
        <p:spPr/>
        <p:txBody>
          <a:bodyPr/>
          <a:lstStyle/>
          <a:p>
            <a:r>
              <a:rPr lang="en-US" dirty="0" smtClean="0"/>
              <a:t>Wishbone Parenting</a:t>
            </a:r>
            <a:endParaRPr lang="en-US" dirty="0"/>
          </a:p>
        </p:txBody>
      </p:sp>
      <p:sp>
        <p:nvSpPr>
          <p:cNvPr id="8" name="Text Placeholder 7"/>
          <p:cNvSpPr>
            <a:spLocks noGrp="1"/>
          </p:cNvSpPr>
          <p:nvPr>
            <p:ph type="body" sz="quarter" idx="3"/>
          </p:nvPr>
        </p:nvSpPr>
        <p:spPr/>
        <p:txBody>
          <a:bodyPr/>
          <a:lstStyle/>
          <a:p>
            <a:r>
              <a:rPr lang="en-US" dirty="0" smtClean="0"/>
              <a:t>Backbone Parenting</a:t>
            </a:r>
            <a:endParaRPr lang="en-US" dirty="0"/>
          </a:p>
        </p:txBody>
      </p:sp>
      <p:sp>
        <p:nvSpPr>
          <p:cNvPr id="9" name="Content Placeholder 8"/>
          <p:cNvSpPr>
            <a:spLocks noGrp="1"/>
          </p:cNvSpPr>
          <p:nvPr>
            <p:ph sz="quarter" idx="4"/>
          </p:nvPr>
        </p:nvSpPr>
        <p:spPr/>
        <p:txBody>
          <a:bodyPr/>
          <a:lstStyle/>
          <a:p>
            <a:r>
              <a:rPr lang="en-US" dirty="0" smtClean="0"/>
              <a:t>Upright and firm</a:t>
            </a:r>
            <a:endParaRPr lang="en-US" dirty="0"/>
          </a:p>
        </p:txBody>
      </p:sp>
      <p:pic>
        <p:nvPicPr>
          <p:cNvPr id="7173" name="Picture 5" descr="C:\Users\Steven\AppData\Local\Microsoft\Windows\Temporary Internet Files\Content.IE5\14DXLA1E\MP900181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2310384"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p:txBody>
          <a:bodyPr/>
          <a:lstStyle/>
          <a:p>
            <a:r>
              <a:rPr lang="en-US" dirty="0" smtClean="0"/>
              <a:t>Argues and wishes for good results</a:t>
            </a:r>
            <a:endParaRPr lang="en-US" dirty="0"/>
          </a:p>
        </p:txBody>
      </p:sp>
      <p:pic>
        <p:nvPicPr>
          <p:cNvPr id="16" name="Picture 4" descr="C:\Users\Steven\AppData\Local\Microsoft\Windows\Temporary Internet Files\Content.IE5\14DXLA1E\MC9003890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237490"/>
            <a:ext cx="2100695" cy="2401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05306" y="4065587"/>
            <a:ext cx="1178529" cy="461665"/>
          </a:xfrm>
          <a:prstGeom prst="rect">
            <a:avLst/>
          </a:prstGeom>
          <a:noFill/>
        </p:spPr>
        <p:txBody>
          <a:bodyPr wrap="none" rtlCol="0">
            <a:spAutoFit/>
          </a:bodyPr>
          <a:lstStyle/>
          <a:p>
            <a:pPr algn="ctr"/>
            <a:r>
              <a:rPr lang="en-US" sz="2400" b="1" dirty="0" smtClean="0"/>
              <a:t>versus</a:t>
            </a:r>
            <a:endParaRPr lang="en-US" b="1" dirty="0"/>
          </a:p>
        </p:txBody>
      </p:sp>
    </p:spTree>
    <p:extLst>
      <p:ext uri="{BB962C8B-B14F-4D97-AF65-F5344CB8AC3E}">
        <p14:creationId xmlns:p14="http://schemas.microsoft.com/office/powerpoint/2010/main" val="79754824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
        <p:nvSpPr>
          <p:cNvPr id="49156" name="Text Box 4"/>
          <p:cNvSpPr txBox="1">
            <a:spLocks noChangeArrowheads="1"/>
          </p:cNvSpPr>
          <p:nvPr/>
        </p:nvSpPr>
        <p:spPr bwMode="auto">
          <a:xfrm>
            <a:off x="533400" y="1524000"/>
            <a:ext cx="8305800" cy="5334000"/>
          </a:xfrm>
          <a:prstGeom prst="rect">
            <a:avLst/>
          </a:prstGeom>
          <a:noFill/>
          <a:ln w="9525">
            <a:noFill/>
            <a:miter lim="800000"/>
            <a:headEnd/>
            <a:tailEnd/>
          </a:ln>
          <a:effectLst/>
        </p:spPr>
        <p:txBody>
          <a:bodyPr>
            <a:normAutofit lnSpcReduction="10000"/>
          </a:bodyPr>
          <a:lstStyle/>
          <a:p>
            <a:pPr marL="514350" indent="-514350" defTabSz="396875">
              <a:lnSpc>
                <a:spcPct val="130000"/>
              </a:lnSpc>
              <a:buFont typeface="+mj-lt"/>
              <a:buAutoNum type="arabicPeriod"/>
            </a:pPr>
            <a:r>
              <a:rPr lang="en-US" sz="3200" dirty="0" smtClean="0">
                <a:solidFill>
                  <a:srgbClr val="FFFF66"/>
                </a:solidFill>
                <a:effectLst>
                  <a:outerShdw blurRad="38100" dist="38100" dir="2700000" algn="tl">
                    <a:srgbClr val="000000"/>
                  </a:outerShdw>
                </a:effectLst>
                <a:latin typeface="Arial Black" pitchFamily="34" charset="0"/>
              </a:rPr>
              <a:t>Control House</a:t>
            </a:r>
            <a:r>
              <a:rPr lang="en-US" sz="3200" dirty="0">
                <a:solidFill>
                  <a:srgbClr val="FFFF66"/>
                </a:solidFill>
                <a:effectLst>
                  <a:outerShdw blurRad="38100" dist="38100" dir="2700000" algn="tl">
                    <a:srgbClr val="000000"/>
                  </a:outerShdw>
                </a:effectLst>
                <a:latin typeface="Arial Black" pitchFamily="34" charset="0"/>
              </a:rPr>
              <a:t>	</a:t>
            </a:r>
            <a:endParaRPr lang="en-US" sz="3200" dirty="0" smtClean="0">
              <a:solidFill>
                <a:srgbClr val="FFFF66"/>
              </a:solidFill>
              <a:effectLst>
                <a:outerShdw blurRad="38100" dist="38100" dir="2700000" algn="tl">
                  <a:srgbClr val="000000"/>
                </a:outerShdw>
              </a:effectLst>
              <a:latin typeface="Arial Black" pitchFamily="34" charset="0"/>
            </a:endParaRP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Example of elders and deacons </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(1 Tim. 3:4, 12)</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Natural for children to test and retest parents:</a:t>
            </a:r>
          </a:p>
          <a:p>
            <a:pPr marL="1428750" lvl="2" indent="-514350" defTabSz="396875">
              <a:lnSpc>
                <a:spcPct val="130000"/>
              </a:lnSpc>
              <a:buClr>
                <a:srgbClr val="FFC000"/>
              </a:buClr>
              <a:buFont typeface="Arial" pitchFamily="34" charset="0"/>
              <a:buChar char="•"/>
            </a:pPr>
            <a:r>
              <a:rPr lang="en-US" sz="2800" b="1" dirty="0">
                <a:effectLst>
                  <a:outerShdw blurRad="38100" dist="38100" dir="2700000" algn="tl">
                    <a:srgbClr val="000000"/>
                  </a:outerShdw>
                </a:effectLst>
              </a:rPr>
              <a:t>W</a:t>
            </a:r>
            <a:r>
              <a:rPr lang="en-US" sz="2800" b="1" dirty="0" smtClean="0">
                <a:effectLst>
                  <a:outerShdw blurRad="38100" dist="38100" dir="2700000" algn="tl">
                    <a:srgbClr val="000000"/>
                  </a:outerShdw>
                </a:effectLst>
              </a:rPr>
              <a:t>hat is acceptable</a:t>
            </a:r>
          </a:p>
          <a:p>
            <a:pPr marL="1428750" lvl="2" indent="-514350" defTabSz="396875">
              <a:lnSpc>
                <a:spcPct val="130000"/>
              </a:lnSpc>
              <a:buClr>
                <a:srgbClr val="FFC000"/>
              </a:buClr>
              <a:buFont typeface="Arial" pitchFamily="34" charset="0"/>
              <a:buChar char="•"/>
            </a:pPr>
            <a:r>
              <a:rPr lang="en-US" sz="2800" b="1" dirty="0" smtClean="0">
                <a:effectLst>
                  <a:outerShdw blurRad="38100" dist="38100" dir="2700000" algn="tl">
                    <a:srgbClr val="000000"/>
                  </a:outerShdw>
                </a:effectLst>
              </a:rPr>
              <a:t>How much they can do and get away </a:t>
            </a:r>
            <a:r>
              <a:rPr lang="en-US" sz="2800" b="1" dirty="0" smtClean="0">
                <a:effectLst>
                  <a:outerShdw blurRad="38100" dist="38100" dir="2700000" algn="tl">
                    <a:srgbClr val="000000"/>
                  </a:outerShdw>
                </a:effectLst>
              </a:rPr>
              <a:t>with</a:t>
            </a:r>
          </a:p>
          <a:p>
            <a:pPr marL="1428750" lvl="2" indent="-514350" defTabSz="396875">
              <a:lnSpc>
                <a:spcPct val="130000"/>
              </a:lnSpc>
              <a:buClr>
                <a:srgbClr val="FFC000"/>
              </a:buClr>
              <a:buFont typeface="Arial" pitchFamily="34" charset="0"/>
              <a:buChar char="•"/>
            </a:pPr>
            <a:r>
              <a:rPr lang="en-US" sz="2800" b="1" dirty="0" smtClean="0">
                <a:effectLst>
                  <a:outerShdw blurRad="38100" dist="38100" dir="2700000" algn="tl">
                    <a:srgbClr val="000000"/>
                  </a:outerShdw>
                </a:effectLst>
              </a:rPr>
              <a:t>See </a:t>
            </a:r>
            <a:r>
              <a:rPr lang="en-US" sz="2800" b="1" dirty="0">
                <a:effectLst>
                  <a:outerShdw blurRad="38100" dist="38100" dir="2700000" algn="tl">
                    <a:srgbClr val="000000"/>
                  </a:outerShdw>
                </a:effectLst>
              </a:rPr>
              <a:t>if parents mean what they </a:t>
            </a:r>
            <a:r>
              <a:rPr lang="en-US" sz="2800" b="1" dirty="0" smtClean="0">
                <a:effectLst>
                  <a:outerShdw blurRad="38100" dist="38100" dir="2700000" algn="tl">
                    <a:srgbClr val="000000"/>
                  </a:outerShdw>
                </a:effectLst>
              </a:rPr>
              <a:t>say</a:t>
            </a:r>
            <a:endParaRPr lang="en-US" sz="2800" b="1" dirty="0" smtClean="0">
              <a:effectLst>
                <a:outerShdw blurRad="38100" dist="38100" dir="2700000" algn="tl">
                  <a:srgbClr val="000000"/>
                </a:outerShdw>
              </a:effectLst>
            </a:endParaRPr>
          </a:p>
          <a:p>
            <a:pPr marL="1428750" lvl="2" indent="-514350" defTabSz="396875">
              <a:lnSpc>
                <a:spcPct val="130000"/>
              </a:lnSpc>
              <a:buClr>
                <a:srgbClr val="FFC000"/>
              </a:buClr>
              <a:buFont typeface="Arial" pitchFamily="34" charset="0"/>
              <a:buChar char="•"/>
            </a:pPr>
            <a:r>
              <a:rPr lang="en-US" sz="2800" b="1" dirty="0">
                <a:effectLst>
                  <a:outerShdw blurRad="38100" dist="38100" dir="2700000" algn="tl">
                    <a:srgbClr val="000000"/>
                  </a:outerShdw>
                </a:effectLst>
              </a:rPr>
              <a:t>H</a:t>
            </a:r>
            <a:r>
              <a:rPr lang="en-US" sz="2800" b="1" dirty="0" smtClean="0">
                <a:effectLst>
                  <a:outerShdw blurRad="38100" dist="38100" dir="2700000" algn="tl">
                    <a:srgbClr val="000000"/>
                  </a:outerShdw>
                </a:effectLst>
              </a:rPr>
              <a:t>ow much they can control </a:t>
            </a:r>
            <a:r>
              <a:rPr lang="en-US" sz="2800" b="1" dirty="0" smtClean="0">
                <a:effectLst>
                  <a:outerShdw blurRad="38100" dist="38100" dir="2700000" algn="tl">
                    <a:srgbClr val="000000"/>
                  </a:outerShdw>
                </a:effectLst>
              </a:rPr>
              <a:t>parents</a:t>
            </a:r>
            <a:endParaRPr lang="en-US" sz="28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90633603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 calcmode="lin" valueType="num">
                                      <p:cBhvr additive="base">
                                        <p:cTn id="7" dur="500" fill="hold"/>
                                        <p:tgtEl>
                                          <p:spTgt spid="4915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1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5791200" cy="1371600"/>
          </a:xfrm>
        </p:spPr>
        <p:txBody>
          <a:bodyPr/>
          <a:lstStyle/>
          <a:p>
            <a:r>
              <a:rPr lang="en-US" b="1" dirty="0" smtClean="0">
                <a:solidFill>
                  <a:srgbClr val="FFC000"/>
                </a:solidFill>
              </a:rPr>
              <a:t>WARNING</a:t>
            </a:r>
            <a:r>
              <a:rPr lang="en-US" dirty="0" smtClean="0"/>
              <a:t>: Instant Gratification!</a:t>
            </a:r>
            <a:endParaRPr lang="en-US" dirty="0"/>
          </a:p>
        </p:txBody>
      </p:sp>
      <p:sp>
        <p:nvSpPr>
          <p:cNvPr id="3" name="Content Placeholder 2"/>
          <p:cNvSpPr>
            <a:spLocks noGrp="1"/>
          </p:cNvSpPr>
          <p:nvPr>
            <p:ph idx="1"/>
          </p:nvPr>
        </p:nvSpPr>
        <p:spPr>
          <a:xfrm>
            <a:off x="457200" y="1981200"/>
            <a:ext cx="8229600" cy="3962400"/>
          </a:xfrm>
        </p:spPr>
        <p:txBody>
          <a:bodyPr/>
          <a:lstStyle/>
          <a:p>
            <a:pPr marL="457200" lvl="1" indent="0" defTabSz="396875">
              <a:lnSpc>
                <a:spcPct val="130000"/>
              </a:lnSpc>
              <a:buClr>
                <a:srgbClr val="FFC000"/>
              </a:buClr>
              <a:buNone/>
            </a:pPr>
            <a:r>
              <a:rPr lang="en-US" sz="3600" dirty="0">
                <a:solidFill>
                  <a:srgbClr val="FFC000"/>
                </a:solidFill>
                <a:latin typeface="Berlin Sans FB Demi" pitchFamily="34" charset="0"/>
              </a:rPr>
              <a:t>The danger of instant gratification (Prov. 21:17)</a:t>
            </a:r>
          </a:p>
          <a:p>
            <a:pPr marL="1428750" lvl="2" indent="-514350" defTabSz="396875">
              <a:lnSpc>
                <a:spcPct val="130000"/>
              </a:lnSpc>
              <a:buClr>
                <a:srgbClr val="FFC000"/>
              </a:buClr>
              <a:buFont typeface="Arial" pitchFamily="34" charset="0"/>
              <a:buChar char="•"/>
            </a:pPr>
            <a:r>
              <a:rPr lang="en-US" sz="2800" b="1" dirty="0"/>
              <a:t>I</a:t>
            </a:r>
            <a:r>
              <a:rPr lang="en-US" sz="2800" b="1" dirty="0" smtClean="0"/>
              <a:t>. G</a:t>
            </a:r>
            <a:r>
              <a:rPr lang="en-US" sz="2800" b="1" dirty="0"/>
              <a:t>. </a:t>
            </a:r>
            <a:r>
              <a:rPr lang="en-US" sz="2800" b="1" dirty="0" smtClean="0">
                <a:latin typeface="Arial"/>
                <a:cs typeface="Arial"/>
              </a:rPr>
              <a:t>→ </a:t>
            </a:r>
            <a:r>
              <a:rPr lang="en-US" sz="2800" b="1" dirty="0" smtClean="0"/>
              <a:t>an </a:t>
            </a:r>
            <a:r>
              <a:rPr lang="en-US" sz="2800" b="1" dirty="0"/>
              <a:t>undisciplined lifestyle</a:t>
            </a:r>
          </a:p>
          <a:p>
            <a:pPr marL="1428750" lvl="2" indent="-514350" defTabSz="396875">
              <a:lnSpc>
                <a:spcPct val="130000"/>
              </a:lnSpc>
              <a:buClr>
                <a:srgbClr val="FFC000"/>
              </a:buClr>
              <a:buFont typeface="Arial" pitchFamily="34" charset="0"/>
              <a:buChar char="•"/>
            </a:pPr>
            <a:r>
              <a:rPr lang="en-US" sz="2800" b="1" dirty="0"/>
              <a:t>I</a:t>
            </a:r>
            <a:r>
              <a:rPr lang="en-US" sz="2800" b="1" dirty="0" smtClean="0"/>
              <a:t>. G</a:t>
            </a:r>
            <a:r>
              <a:rPr lang="en-US" sz="2800" b="1" dirty="0"/>
              <a:t>. </a:t>
            </a:r>
            <a:r>
              <a:rPr lang="en-US" sz="2800" b="1" dirty="0">
                <a:latin typeface="Arial"/>
                <a:cs typeface="Arial"/>
              </a:rPr>
              <a:t>→ </a:t>
            </a:r>
            <a:r>
              <a:rPr lang="en-US" sz="2800" b="1" dirty="0" smtClean="0"/>
              <a:t>creates </a:t>
            </a:r>
            <a:r>
              <a:rPr lang="en-US" sz="2800" b="1" dirty="0"/>
              <a:t>a distaste for God </a:t>
            </a:r>
            <a:r>
              <a:rPr lang="en-US" sz="2800" b="1" dirty="0" smtClean="0"/>
              <a:t/>
            </a:r>
            <a:br>
              <a:rPr lang="en-US" sz="2800" b="1" dirty="0" smtClean="0"/>
            </a:br>
            <a:r>
              <a:rPr lang="en-US" sz="2800" b="1" dirty="0" smtClean="0"/>
              <a:t>(</a:t>
            </a:r>
            <a:r>
              <a:rPr lang="en-US" sz="2800" b="1" dirty="0"/>
              <a:t>2 Tim. 3:4</a:t>
            </a:r>
            <a:r>
              <a:rPr lang="en-US" sz="2800" b="1" dirty="0" smtClean="0"/>
              <a:t>)</a:t>
            </a:r>
            <a:endParaRPr lang="en-US" sz="2800" b="1" dirty="0"/>
          </a:p>
        </p:txBody>
      </p:sp>
      <p:pic>
        <p:nvPicPr>
          <p:cNvPr id="1026" name="Picture 2" descr="C:\Users\Steven\AppData\Local\Microsoft\Windows\Temporary Internet Files\Content.IE5\DKTOE00X\MC9001047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919520"/>
            <a:ext cx="4213625" cy="9384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ven\AppData\Local\Microsoft\Windows\Temporary Internet Files\Content.IE5\ONFOISMF\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04800"/>
            <a:ext cx="938077" cy="830997"/>
          </a:xfrm>
          <a:prstGeom prst="rect">
            <a:avLst/>
          </a:prstGeom>
          <a:noFill/>
        </p:spPr>
        <p:txBody>
          <a:bodyPr wrap="none" rtlCol="0">
            <a:spAutoFit/>
          </a:bodyPr>
          <a:lstStyle/>
          <a:p>
            <a:r>
              <a:rPr lang="en-US" sz="4800" dirty="0" smtClean="0"/>
              <a:t>(1)</a:t>
            </a:r>
            <a:endParaRPr lang="en-US" sz="4800" dirty="0"/>
          </a:p>
        </p:txBody>
      </p:sp>
    </p:spTree>
    <p:extLst>
      <p:ext uri="{BB962C8B-B14F-4D97-AF65-F5344CB8AC3E}">
        <p14:creationId xmlns:p14="http://schemas.microsoft.com/office/powerpoint/2010/main" val="2338832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5791200" cy="1371600"/>
          </a:xfrm>
        </p:spPr>
        <p:txBody>
          <a:bodyPr/>
          <a:lstStyle/>
          <a:p>
            <a:r>
              <a:rPr lang="en-US" b="1" dirty="0" smtClean="0">
                <a:solidFill>
                  <a:srgbClr val="FFC000"/>
                </a:solidFill>
              </a:rPr>
              <a:t>WARNING</a:t>
            </a:r>
            <a:r>
              <a:rPr lang="en-US" dirty="0" smtClean="0"/>
              <a:t>: Acting On Feelings</a:t>
            </a:r>
            <a:endParaRPr lang="en-US" dirty="0"/>
          </a:p>
        </p:txBody>
      </p:sp>
      <p:sp>
        <p:nvSpPr>
          <p:cNvPr id="3" name="Content Placeholder 2"/>
          <p:cNvSpPr>
            <a:spLocks noGrp="1"/>
          </p:cNvSpPr>
          <p:nvPr>
            <p:ph idx="1"/>
          </p:nvPr>
        </p:nvSpPr>
        <p:spPr>
          <a:xfrm>
            <a:off x="457200" y="1981200"/>
            <a:ext cx="8229600" cy="3962399"/>
          </a:xfrm>
        </p:spPr>
        <p:txBody>
          <a:bodyPr>
            <a:normAutofit fontScale="92500" lnSpcReduction="20000"/>
          </a:bodyPr>
          <a:lstStyle/>
          <a:p>
            <a:pPr marL="457200" lvl="1" indent="0" defTabSz="396875">
              <a:lnSpc>
                <a:spcPct val="130000"/>
              </a:lnSpc>
              <a:buClr>
                <a:srgbClr val="FFC000"/>
              </a:buClr>
              <a:buNone/>
            </a:pPr>
            <a:r>
              <a:rPr lang="en-US" sz="3600" dirty="0" smtClean="0">
                <a:solidFill>
                  <a:srgbClr val="FFC000"/>
                </a:solidFill>
                <a:latin typeface="Berlin Sans FB Demi" pitchFamily="34" charset="0"/>
              </a:rPr>
              <a:t>Acting on </a:t>
            </a:r>
            <a:r>
              <a:rPr lang="en-US" sz="3600" dirty="0" smtClean="0">
                <a:latin typeface="Berlin Sans FB Demi" pitchFamily="34" charset="0"/>
              </a:rPr>
              <a:t>“feelings” </a:t>
            </a:r>
            <a:r>
              <a:rPr lang="en-US" sz="3600" dirty="0" smtClean="0">
                <a:solidFill>
                  <a:srgbClr val="FFC000"/>
                </a:solidFill>
                <a:latin typeface="Berlin Sans FB Demi" pitchFamily="34" charset="0"/>
              </a:rPr>
              <a:t>is the antithesis of </a:t>
            </a:r>
            <a:r>
              <a:rPr lang="en-US" sz="3600" dirty="0" smtClean="0">
                <a:latin typeface="Berlin Sans FB Demi" pitchFamily="34" charset="0"/>
              </a:rPr>
              <a:t>“self-discipline”</a:t>
            </a:r>
            <a:r>
              <a:rPr lang="en-US" sz="3600" dirty="0" smtClean="0">
                <a:solidFill>
                  <a:srgbClr val="FFC000"/>
                </a:solidFill>
                <a:latin typeface="Berlin Sans FB Demi" pitchFamily="34" charset="0"/>
              </a:rPr>
              <a:t> </a:t>
            </a:r>
            <a:r>
              <a:rPr lang="en-US" sz="3600" dirty="0" smtClean="0">
                <a:solidFill>
                  <a:srgbClr val="FFC000"/>
                </a:solidFill>
                <a:latin typeface="Berlin Sans FB Demi" pitchFamily="34" charset="0"/>
              </a:rPr>
              <a:t>(Prov. 29:11)!</a:t>
            </a:r>
            <a:endParaRPr lang="en-US" sz="3600" dirty="0">
              <a:solidFill>
                <a:srgbClr val="FFC000"/>
              </a:solidFill>
              <a:latin typeface="Berlin Sans FB Demi" pitchFamily="34" charset="0"/>
            </a:endParaRPr>
          </a:p>
          <a:p>
            <a:pPr marL="1428750" lvl="2" indent="-514350" defTabSz="396875">
              <a:lnSpc>
                <a:spcPct val="130000"/>
              </a:lnSpc>
              <a:buClr>
                <a:srgbClr val="FFC000"/>
              </a:buClr>
              <a:buFont typeface="Arial" pitchFamily="34" charset="0"/>
              <a:buChar char="•"/>
            </a:pPr>
            <a:r>
              <a:rPr lang="en-US" sz="2800" b="1" dirty="0" smtClean="0"/>
              <a:t>An ally of instant gratification</a:t>
            </a:r>
          </a:p>
          <a:p>
            <a:pPr marL="1428750" lvl="2" indent="-514350" defTabSz="396875">
              <a:lnSpc>
                <a:spcPct val="130000"/>
              </a:lnSpc>
              <a:buClr>
                <a:srgbClr val="FFC000"/>
              </a:buClr>
              <a:buFont typeface="Arial" pitchFamily="34" charset="0"/>
              <a:buChar char="•"/>
            </a:pPr>
            <a:r>
              <a:rPr lang="en-US" sz="2800" b="1" dirty="0" smtClean="0"/>
              <a:t>An enemy of self-discipline</a:t>
            </a:r>
            <a:endParaRPr lang="en-US" sz="2800" b="1" dirty="0"/>
          </a:p>
          <a:p>
            <a:pPr marL="1428750" lvl="2" indent="-514350" defTabSz="396875">
              <a:lnSpc>
                <a:spcPct val="130000"/>
              </a:lnSpc>
              <a:buClr>
                <a:srgbClr val="FFC000"/>
              </a:buClr>
              <a:buFont typeface="Arial" pitchFamily="34" charset="0"/>
              <a:buChar char="•"/>
            </a:pPr>
            <a:r>
              <a:rPr lang="en-US" sz="2800" b="1" dirty="0" smtClean="0"/>
              <a:t>Foresee the costs of actions rather than being driven by feelings</a:t>
            </a:r>
          </a:p>
          <a:p>
            <a:pPr marL="1428750" lvl="2" indent="-514350" defTabSz="396875">
              <a:lnSpc>
                <a:spcPct val="130000"/>
              </a:lnSpc>
              <a:buClr>
                <a:srgbClr val="FFC000"/>
              </a:buClr>
              <a:buFont typeface="Arial" pitchFamily="34" charset="0"/>
              <a:buChar char="•"/>
            </a:pPr>
            <a:r>
              <a:rPr lang="en-US" sz="2800" b="1" dirty="0" smtClean="0"/>
              <a:t>God’s counsel as guide (Ps. 73:24)</a:t>
            </a:r>
            <a:endParaRPr lang="en-US" sz="2800" b="1" dirty="0"/>
          </a:p>
        </p:txBody>
      </p:sp>
      <p:pic>
        <p:nvPicPr>
          <p:cNvPr id="1027" name="Picture 3" descr="C:\Users\Steven\AppData\Local\Microsoft\Windows\Temporary Internet Files\Content.IE5\ONFOISMF\MC9004347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04800"/>
            <a:ext cx="938077" cy="830997"/>
          </a:xfrm>
          <a:prstGeom prst="rect">
            <a:avLst/>
          </a:prstGeom>
          <a:noFill/>
        </p:spPr>
        <p:txBody>
          <a:bodyPr wrap="none" rtlCol="0">
            <a:spAutoFit/>
          </a:bodyPr>
          <a:lstStyle/>
          <a:p>
            <a:r>
              <a:rPr lang="en-US" sz="4800" dirty="0" smtClean="0"/>
              <a:t>(2)</a:t>
            </a:r>
            <a:endParaRPr lang="en-US" sz="4800" dirty="0"/>
          </a:p>
        </p:txBody>
      </p:sp>
      <p:pic>
        <p:nvPicPr>
          <p:cNvPr id="7" name="Picture 2" descr="C:\Users\Steven\AppData\Local\Microsoft\Windows\Temporary Internet Files\Content.IE5\DKTOE00X\MC9001047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919520"/>
            <a:ext cx="4213625" cy="93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10422"/>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
        <p:nvSpPr>
          <p:cNvPr id="49156" name="Text Box 4"/>
          <p:cNvSpPr txBox="1">
            <a:spLocks noChangeArrowheads="1"/>
          </p:cNvSpPr>
          <p:nvPr/>
        </p:nvSpPr>
        <p:spPr bwMode="auto">
          <a:xfrm>
            <a:off x="533400" y="1524000"/>
            <a:ext cx="8305800" cy="5334000"/>
          </a:xfrm>
          <a:prstGeom prst="rect">
            <a:avLst/>
          </a:prstGeom>
          <a:noFill/>
          <a:ln w="9525">
            <a:noFill/>
            <a:miter lim="800000"/>
            <a:headEnd/>
            <a:tailEnd/>
          </a:ln>
          <a:effectLst/>
        </p:spPr>
        <p:txBody>
          <a:bodyPr>
            <a:normAutofit/>
          </a:bodyPr>
          <a:lstStyle/>
          <a:p>
            <a:pPr marL="514350" indent="-514350" defTabSz="396875">
              <a:lnSpc>
                <a:spcPct val="130000"/>
              </a:lnSpc>
              <a:buFont typeface="+mj-lt"/>
              <a:buAutoNum type="arabicPeriod"/>
            </a:pPr>
            <a:r>
              <a:rPr lang="en-US" sz="3200" b="1" dirty="0" smtClean="0">
                <a:solidFill>
                  <a:schemeClr val="tx2">
                    <a:lumMod val="85000"/>
                  </a:schemeClr>
                </a:solidFill>
                <a:effectLst>
                  <a:outerShdw blurRad="38100" dist="38100" dir="2700000" algn="tl">
                    <a:srgbClr val="000000"/>
                  </a:outerShdw>
                </a:effectLst>
                <a:latin typeface="Arial Black" pitchFamily="34" charset="0"/>
              </a:rPr>
              <a:t>Control House</a:t>
            </a:r>
            <a:r>
              <a:rPr lang="en-US" sz="3200" b="1" dirty="0">
                <a:solidFill>
                  <a:schemeClr val="tx2">
                    <a:lumMod val="85000"/>
                  </a:schemeClr>
                </a:solidFill>
                <a:effectLst>
                  <a:outerShdw blurRad="38100" dist="38100" dir="2700000" algn="tl">
                    <a:srgbClr val="000000"/>
                  </a:outerShdw>
                </a:effectLst>
                <a:latin typeface="Arial Black" pitchFamily="34" charset="0"/>
              </a:rPr>
              <a:t>	</a:t>
            </a:r>
            <a:endParaRPr lang="en-US" sz="3200" b="1" dirty="0" smtClean="0">
              <a:solidFill>
                <a:schemeClr val="tx2">
                  <a:lumMod val="85000"/>
                </a:schemeClr>
              </a:solidFill>
              <a:effectLst>
                <a:outerShdw blurRad="38100" dist="38100" dir="2700000" algn="tl">
                  <a:srgbClr val="000000"/>
                </a:outerShdw>
              </a:effectLst>
              <a:latin typeface="Arial Black" pitchFamily="34" charset="0"/>
            </a:endParaRPr>
          </a:p>
          <a:p>
            <a:pPr marL="514350" indent="-514350" defTabSz="396875">
              <a:lnSpc>
                <a:spcPct val="130000"/>
              </a:lnSpc>
              <a:buFont typeface="+mj-lt"/>
              <a:buAutoNum type="arabicPeriod"/>
            </a:pPr>
            <a:r>
              <a:rPr lang="en-US" sz="3200" b="1" dirty="0" smtClean="0">
                <a:solidFill>
                  <a:srgbClr val="FFFF66"/>
                </a:solidFill>
                <a:effectLst>
                  <a:outerShdw blurRad="38100" dist="38100" dir="2700000" algn="tl">
                    <a:srgbClr val="000000"/>
                  </a:outerShdw>
                </a:effectLst>
                <a:latin typeface="Arial Black" pitchFamily="34" charset="0"/>
              </a:rPr>
              <a:t>Mean What You Say</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Define clearly what behavior is expected, acceptable, and intolerable</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Enforce what is defined with punishment or praise</a:t>
            </a:r>
          </a:p>
          <a:p>
            <a:pPr marL="971550" lvl="1" indent="-514350" defTabSz="396875">
              <a:lnSpc>
                <a:spcPct val="130000"/>
              </a:lnSpc>
              <a:buClr>
                <a:srgbClr val="FFC000"/>
              </a:buClr>
              <a:buFont typeface="+mj-lt"/>
              <a:buAutoNum type="alphaUcPeriod"/>
            </a:pPr>
            <a:r>
              <a:rPr lang="en-US" sz="2800" b="1" dirty="0" smtClean="0">
                <a:effectLst>
                  <a:outerShdw blurRad="38100" dist="38100" dir="2700000" algn="tl">
                    <a:srgbClr val="000000"/>
                  </a:outerShdw>
                </a:effectLst>
              </a:rPr>
              <a:t>Allow, do not interfere with, “reality” as the child’s tutor</a:t>
            </a:r>
            <a:endParaRPr lang="en-US" sz="2800" b="1" dirty="0">
              <a:effectLst>
                <a:outerShdw blurRad="38100" dist="38100" dir="2700000" algn="tl">
                  <a:srgbClr val="000000"/>
                </a:outerShdw>
              </a:effectLst>
            </a:endParaRPr>
          </a:p>
        </p:txBody>
      </p:sp>
    </p:spTree>
    <p:extLst>
      <p:ext uri="{BB962C8B-B14F-4D97-AF65-F5344CB8AC3E}">
        <p14:creationId xmlns:p14="http://schemas.microsoft.com/office/powerpoint/2010/main" val="407527137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6">
                                            <p:txEl>
                                              <p:pRg st="2" end="2"/>
                                            </p:txEl>
                                          </p:spTgt>
                                        </p:tgtEl>
                                        <p:attrNameLst>
                                          <p:attrName>style.visibility</p:attrName>
                                        </p:attrNameLst>
                                      </p:cBhvr>
                                      <p:to>
                                        <p:strVal val="visible"/>
                                      </p:to>
                                    </p:set>
                                    <p:anim calcmode="lin" valueType="num">
                                      <p:cBhvr additive="base">
                                        <p:cTn id="7" dur="500" fill="hold"/>
                                        <p:tgtEl>
                                          <p:spTgt spid="49156">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6">
                                            <p:txEl>
                                              <p:pRg st="3" end="3"/>
                                            </p:txEl>
                                          </p:spTgt>
                                        </p:tgtEl>
                                        <p:attrNameLst>
                                          <p:attrName>style.visibility</p:attrName>
                                        </p:attrNameLst>
                                      </p:cBhvr>
                                      <p:to>
                                        <p:strVal val="visible"/>
                                      </p:to>
                                    </p:set>
                                    <p:anim calcmode="lin" valueType="num">
                                      <p:cBhvr additive="base">
                                        <p:cTn id="13" dur="500" fill="hold"/>
                                        <p:tgtEl>
                                          <p:spTgt spid="49156">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9156">
                                            <p:txEl>
                                              <p:pRg st="4" end="4"/>
                                            </p:txEl>
                                          </p:spTgt>
                                        </p:tgtEl>
                                        <p:attrNameLst>
                                          <p:attrName>style.visibility</p:attrName>
                                        </p:attrNameLst>
                                      </p:cBhvr>
                                      <p:to>
                                        <p:strVal val="visible"/>
                                      </p:to>
                                    </p:set>
                                    <p:anim calcmode="lin" valueType="num">
                                      <p:cBhvr additive="base">
                                        <p:cTn id="19" dur="500" fill="hold"/>
                                        <p:tgtEl>
                                          <p:spTgt spid="4915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urveDown">
              <a:avLst/>
            </a:prstTxWarp>
            <a:scene3d>
              <a:camera prst="orthographicFront"/>
              <a:lightRig rig="threePt" dir="t"/>
            </a:scene3d>
            <a:sp3d extrusionH="57150">
              <a:bevelT h="25400" prst="softRound"/>
            </a:sp3d>
          </a:bodyPr>
          <a:lstStyle/>
          <a:p>
            <a:r>
              <a:rPr lang="en-US" b="1" dirty="0" smtClean="0">
                <a:solidFill>
                  <a:srgbClr val="FFC000"/>
                </a:solidFill>
              </a:rPr>
              <a:t>Reality As A Teacher?</a:t>
            </a:r>
            <a:endParaRPr lang="en-US" b="1" dirty="0">
              <a:solidFill>
                <a:srgbClr val="FFC000"/>
              </a:solidFill>
            </a:endParaRPr>
          </a:p>
        </p:txBody>
      </p:sp>
      <p:pic>
        <p:nvPicPr>
          <p:cNvPr id="2052" name="Picture 4" descr="C:\Users\Steven\AppData\Local\Microsoft\Windows\Temporary Internet Files\Content.IE5\DIRIF1OD\MP900423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971800"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352800" y="2254020"/>
            <a:ext cx="2743200" cy="4114800"/>
          </a:xfrm>
        </p:spPr>
        <p:txBody>
          <a:bodyPr/>
          <a:lstStyle/>
          <a:p>
            <a:pPr marL="0" indent="0" algn="ctr">
              <a:buNone/>
            </a:pPr>
            <a:r>
              <a:rPr lang="en-US" dirty="0" smtClean="0"/>
              <a:t>Reality teaches in</a:t>
            </a:r>
            <a:br>
              <a:rPr lang="en-US" dirty="0" smtClean="0"/>
            </a:br>
            <a:r>
              <a:rPr lang="en-US" dirty="0" smtClean="0"/>
              <a:t>so many different ways!</a:t>
            </a:r>
            <a:endParaRPr lang="en-US" dirty="0"/>
          </a:p>
        </p:txBody>
      </p:sp>
      <p:pic>
        <p:nvPicPr>
          <p:cNvPr id="2053" name="Picture 5" descr="C:\Users\Steven\AppData\Local\Microsoft\Windows\Temporary Internet Files\Content.IE5\Z0EDTD66\MP90032120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03" y="1981200"/>
            <a:ext cx="2880868"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6172200"/>
            <a:ext cx="2748509"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2400" dirty="0" smtClean="0"/>
              <a:t>A Time To Go Slow</a:t>
            </a:r>
            <a:endParaRPr lang="en-US" sz="2400" dirty="0"/>
          </a:p>
        </p:txBody>
      </p:sp>
      <p:sp>
        <p:nvSpPr>
          <p:cNvPr id="10" name="TextBox 9"/>
          <p:cNvSpPr txBox="1"/>
          <p:nvPr/>
        </p:nvSpPr>
        <p:spPr>
          <a:xfrm>
            <a:off x="6014491" y="5791200"/>
            <a:ext cx="2743700" cy="830997"/>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2400" dirty="0" smtClean="0"/>
              <a:t>A Time To Pick Up </a:t>
            </a:r>
            <a:br>
              <a:rPr lang="en-US" sz="2400" dirty="0" smtClean="0"/>
            </a:br>
            <a:r>
              <a:rPr lang="en-US" sz="2400" dirty="0" smtClean="0"/>
              <a:t>The Pace</a:t>
            </a:r>
            <a:endParaRPr lang="en-US" sz="2400" dirty="0"/>
          </a:p>
        </p:txBody>
      </p:sp>
    </p:spTree>
    <p:extLst>
      <p:ext uri="{BB962C8B-B14F-4D97-AF65-F5344CB8AC3E}">
        <p14:creationId xmlns:p14="http://schemas.microsoft.com/office/powerpoint/2010/main" val="14128908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500"/>
                                        <p:tgtEl>
                                          <p:spTgt spid="205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urveDown">
              <a:avLst/>
            </a:prstTxWarp>
            <a:scene3d>
              <a:camera prst="orthographicFront"/>
              <a:lightRig rig="threePt" dir="t"/>
            </a:scene3d>
            <a:sp3d extrusionH="57150">
              <a:bevelT h="25400" prst="softRound"/>
            </a:sp3d>
          </a:bodyPr>
          <a:lstStyle/>
          <a:p>
            <a:r>
              <a:rPr lang="en-US" b="1" dirty="0" smtClean="0">
                <a:solidFill>
                  <a:srgbClr val="FFC000"/>
                </a:solidFill>
              </a:rPr>
              <a:t>Reality As A Teacher?</a:t>
            </a:r>
            <a:endParaRPr lang="en-US" b="1" dirty="0">
              <a:solidFill>
                <a:srgbClr val="FFC000"/>
              </a:solidFill>
            </a:endParaRPr>
          </a:p>
        </p:txBody>
      </p:sp>
      <p:sp>
        <p:nvSpPr>
          <p:cNvPr id="3" name="Content Placeholder 2"/>
          <p:cNvSpPr>
            <a:spLocks noGrp="1"/>
          </p:cNvSpPr>
          <p:nvPr>
            <p:ph idx="1"/>
          </p:nvPr>
        </p:nvSpPr>
        <p:spPr>
          <a:xfrm>
            <a:off x="457201" y="1981200"/>
            <a:ext cx="5334000" cy="4876800"/>
          </a:xfrm>
        </p:spPr>
        <p:txBody>
          <a:bodyPr>
            <a:normAutofit/>
          </a:bodyPr>
          <a:lstStyle/>
          <a:p>
            <a:r>
              <a:rPr lang="en-US" dirty="0" smtClean="0"/>
              <a:t>The Bible teaches that reality is to be a teacher (2 Thess. 3:10)</a:t>
            </a:r>
          </a:p>
          <a:p>
            <a:r>
              <a:rPr lang="en-US" dirty="0" smtClean="0"/>
              <a:t>Reality rewards for good and bad behavior </a:t>
            </a:r>
            <a:br>
              <a:rPr lang="en-US" dirty="0" smtClean="0"/>
            </a:br>
            <a:r>
              <a:rPr lang="en-US" dirty="0" smtClean="0"/>
              <a:t>(Is. 3:11; Prov. 11:18)</a:t>
            </a:r>
          </a:p>
          <a:p>
            <a:pPr lvl="1"/>
            <a:r>
              <a:rPr lang="en-US" dirty="0" smtClean="0"/>
              <a:t>Parental discipline simply reinforces what reality does</a:t>
            </a:r>
          </a:p>
        </p:txBody>
      </p:sp>
      <p:pic>
        <p:nvPicPr>
          <p:cNvPr id="4102" name="Picture 6" descr="C:\Users\Steven\AppData\Local\Microsoft\Windows\Temporary Internet Files\Content.IE5\HZBKRHSS\MC9002869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667000"/>
            <a:ext cx="2281473" cy="224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7102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1916</TotalTime>
  <Words>2066</Words>
  <Application>Microsoft Office PowerPoint</Application>
  <PresentationFormat>On-screen Show (4:3)</PresentationFormat>
  <Paragraphs>163</Paragraphs>
  <Slides>18</Slides>
  <Notes>16</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Tahoma</vt:lpstr>
      <vt:lpstr>Berlin Sans FB Demi</vt:lpstr>
      <vt:lpstr>Wingdings</vt:lpstr>
      <vt:lpstr>Calibri</vt:lpstr>
      <vt:lpstr>Aharoni</vt:lpstr>
      <vt:lpstr>Arial Black</vt:lpstr>
      <vt:lpstr>Times New Roman</vt:lpstr>
      <vt:lpstr>Textured</vt:lpstr>
      <vt:lpstr>Why Do Some Young People Leave The Lord?</vt:lpstr>
      <vt:lpstr>PowerPoint Presentation</vt:lpstr>
      <vt:lpstr>Opposing Kinds of Parenting</vt:lpstr>
      <vt:lpstr>PowerPoint Presentation</vt:lpstr>
      <vt:lpstr>WARNING: Instant Gratification!</vt:lpstr>
      <vt:lpstr>WARNING: Acting On Feelings</vt:lpstr>
      <vt:lpstr>PowerPoint Presentation</vt:lpstr>
      <vt:lpstr>Reality As A Teacher?</vt:lpstr>
      <vt:lpstr>Reality As A Teacher?</vt:lpstr>
      <vt:lpstr>Reality As A Teacher?</vt:lpstr>
      <vt:lpstr>Reality As A Teacher?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Steven J. Wallace</cp:lastModifiedBy>
  <cp:revision>130</cp:revision>
  <dcterms:created xsi:type="dcterms:W3CDTF">2004-01-21T19:41:35Z</dcterms:created>
  <dcterms:modified xsi:type="dcterms:W3CDTF">2013-06-15T22:51:30Z</dcterms:modified>
</cp:coreProperties>
</file>